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Bobby Jones Condensed" panose="020B0604020202020204" charset="0"/>
      <p:regular r:id="rId16"/>
    </p:embeddedFont>
    <p:embeddedFont>
      <p:font typeface="Calibri" panose="020F0502020204030204" pitchFamily="34" charset="0"/>
      <p:regular r:id="rId17"/>
      <p:bold r:id="rId18"/>
      <p:italic r:id="rId19"/>
      <p:boldItalic r:id="rId20"/>
    </p:embeddedFont>
    <p:embeddedFont>
      <p:font typeface="League Spartan" panose="020B0604020202020204" charset="0"/>
      <p:regular r:id="rId21"/>
    </p:embeddedFont>
    <p:embeddedFont>
      <p:font typeface="Merriweather" panose="00000500000000000000" pitchFamily="2" charset="0"/>
      <p:regular r:id="rId22"/>
      <p:bold r:id="rId23"/>
      <p:italic r:id="rId24"/>
      <p:boldItalic r:id="rId25"/>
    </p:embeddedFont>
    <p:embeddedFont>
      <p:font typeface="Merriweather Bold" panose="00000800000000000000" charset="0"/>
      <p:regular r:id="rId26"/>
    </p:embeddedFont>
    <p:embeddedFont>
      <p:font typeface="Noto Serif Georgian"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3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1/relationships/webextension" Target="../webextensions/webextension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1/relationships/webextension" Target="../webextensions/webextension2.xml"/><Relationship Id="rId1" Type="http://schemas.openxmlformats.org/officeDocument/2006/relationships/slideLayout" Target="../slideLayouts/slideLayout7.xml"/><Relationship Id="rId5" Type="http://schemas.openxmlformats.org/officeDocument/2006/relationships/image" Target="../media/image18.png"/><Relationship Id="rId4" Type="http://schemas.microsoft.com/office/2011/relationships/webextension" Target="../webextensions/webextension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320" b="-5320"/>
            </a:stretch>
          </a:blipFill>
        </p:spPr>
      </p:sp>
      <p:grpSp>
        <p:nvGrpSpPr>
          <p:cNvPr id="3" name="Group 3"/>
          <p:cNvGrpSpPr/>
          <p:nvPr/>
        </p:nvGrpSpPr>
        <p:grpSpPr>
          <a:xfrm>
            <a:off x="0" y="0"/>
            <a:ext cx="1028700" cy="10287000"/>
            <a:chOff x="0" y="0"/>
            <a:chExt cx="270933" cy="2709333"/>
          </a:xfrm>
        </p:grpSpPr>
        <p:sp>
          <p:nvSpPr>
            <p:cNvPr id="4" name="Freeform 4"/>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7D5F3D"/>
            </a:solidFill>
          </p:spPr>
        </p:sp>
        <p:sp>
          <p:nvSpPr>
            <p:cNvPr id="5" name="TextBox 5"/>
            <p:cNvSpPr txBox="1"/>
            <p:nvPr/>
          </p:nvSpPr>
          <p:spPr>
            <a:xfrm>
              <a:off x="0" y="-47625"/>
              <a:ext cx="270933" cy="275695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702312" y="111304"/>
            <a:ext cx="1799667" cy="1799667"/>
          </a:xfrm>
          <a:custGeom>
            <a:avLst/>
            <a:gdLst/>
            <a:ahLst/>
            <a:cxnLst/>
            <a:rect l="l" t="t" r="r" b="b"/>
            <a:pathLst>
              <a:path w="1799667" h="1799667">
                <a:moveTo>
                  <a:pt x="0" y="0"/>
                </a:moveTo>
                <a:lnTo>
                  <a:pt x="1799668" y="0"/>
                </a:lnTo>
                <a:lnTo>
                  <a:pt x="1799668" y="1799667"/>
                </a:lnTo>
                <a:lnTo>
                  <a:pt x="0" y="1799667"/>
                </a:lnTo>
                <a:lnTo>
                  <a:pt x="0" y="0"/>
                </a:lnTo>
                <a:close/>
              </a:path>
            </a:pathLst>
          </a:custGeom>
          <a:blipFill>
            <a:blip r:embed="rId3"/>
            <a:stretch>
              <a:fillRect/>
            </a:stretch>
          </a:blipFill>
        </p:spPr>
      </p:sp>
      <p:grpSp>
        <p:nvGrpSpPr>
          <p:cNvPr id="7" name="Group 7"/>
          <p:cNvGrpSpPr/>
          <p:nvPr/>
        </p:nvGrpSpPr>
        <p:grpSpPr>
          <a:xfrm>
            <a:off x="1028700" y="8522457"/>
            <a:ext cx="1764543" cy="176454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a:stretch>
            </a:blipFill>
          </p:spPr>
        </p:sp>
      </p:grpSp>
      <p:sp>
        <p:nvSpPr>
          <p:cNvPr id="9" name="Freeform 9"/>
          <p:cNvSpPr/>
          <p:nvPr/>
        </p:nvSpPr>
        <p:spPr>
          <a:xfrm>
            <a:off x="16501980" y="48088"/>
            <a:ext cx="1786020" cy="1926101"/>
          </a:xfrm>
          <a:custGeom>
            <a:avLst/>
            <a:gdLst/>
            <a:ahLst/>
            <a:cxnLst/>
            <a:rect l="l" t="t" r="r" b="b"/>
            <a:pathLst>
              <a:path w="1786020" h="1926101">
                <a:moveTo>
                  <a:pt x="0" y="0"/>
                </a:moveTo>
                <a:lnTo>
                  <a:pt x="1786020" y="0"/>
                </a:lnTo>
                <a:lnTo>
                  <a:pt x="1786020" y="1926100"/>
                </a:lnTo>
                <a:lnTo>
                  <a:pt x="0" y="1926100"/>
                </a:lnTo>
                <a:lnTo>
                  <a:pt x="0" y="0"/>
                </a:lnTo>
                <a:close/>
              </a:path>
            </a:pathLst>
          </a:custGeom>
          <a:blipFill>
            <a:blip r:embed="rId5"/>
            <a:stretch>
              <a:fillRect/>
            </a:stretch>
          </a:blipFill>
        </p:spPr>
      </p:sp>
      <p:sp>
        <p:nvSpPr>
          <p:cNvPr id="10" name="TextBox 10"/>
          <p:cNvSpPr txBox="1"/>
          <p:nvPr/>
        </p:nvSpPr>
        <p:spPr>
          <a:xfrm>
            <a:off x="1353178" y="7346066"/>
            <a:ext cx="5615434" cy="922916"/>
          </a:xfrm>
          <a:prstGeom prst="rect">
            <a:avLst/>
          </a:prstGeom>
        </p:spPr>
        <p:txBody>
          <a:bodyPr lIns="0" tIns="0" rIns="0" bIns="0" rtlCol="0" anchor="t">
            <a:spAutoFit/>
          </a:bodyPr>
          <a:lstStyle/>
          <a:p>
            <a:pPr algn="ctr">
              <a:lnSpc>
                <a:spcPts val="7405"/>
              </a:lnSpc>
            </a:pPr>
            <a:r>
              <a:rPr lang="en-US" sz="5289">
                <a:solidFill>
                  <a:srgbClr val="000000"/>
                </a:solidFill>
                <a:latin typeface="Bobby Jones Condensed"/>
              </a:rPr>
              <a:t>Project by- Simranjit kaur</a:t>
            </a:r>
          </a:p>
        </p:txBody>
      </p:sp>
      <p:sp>
        <p:nvSpPr>
          <p:cNvPr id="11" name="TextBox 11"/>
          <p:cNvSpPr txBox="1"/>
          <p:nvPr/>
        </p:nvSpPr>
        <p:spPr>
          <a:xfrm>
            <a:off x="1028700" y="1964422"/>
            <a:ext cx="7573884" cy="5505469"/>
          </a:xfrm>
          <a:prstGeom prst="rect">
            <a:avLst/>
          </a:prstGeom>
        </p:spPr>
        <p:txBody>
          <a:bodyPr lIns="0" tIns="0" rIns="0" bIns="0" rtlCol="0" anchor="t">
            <a:spAutoFit/>
          </a:bodyPr>
          <a:lstStyle/>
          <a:p>
            <a:pPr>
              <a:lnSpc>
                <a:spcPts val="14698"/>
              </a:lnSpc>
            </a:pPr>
            <a:r>
              <a:rPr lang="en-US" sz="10499">
                <a:solidFill>
                  <a:srgbClr val="275B4B"/>
                </a:solidFill>
                <a:latin typeface="League Spartan"/>
              </a:rPr>
              <a:t>Telangana Tourism </a:t>
            </a:r>
          </a:p>
          <a:p>
            <a:pPr>
              <a:lnSpc>
                <a:spcPts val="14698"/>
              </a:lnSpc>
            </a:pPr>
            <a:r>
              <a:rPr lang="en-US" sz="10499">
                <a:solidFill>
                  <a:srgbClr val="275B4B"/>
                </a:solidFill>
                <a:latin typeface="League Spartan"/>
              </a:rPr>
              <a:t>Insights</a:t>
            </a:r>
            <a:r>
              <a:rPr lang="en-US" sz="10499">
                <a:solidFill>
                  <a:srgbClr val="FFFFFF"/>
                </a:solidFill>
                <a:latin typeface="League Spartan"/>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786"/>
            <a:ext cx="18288000" cy="361016"/>
            <a:chOff x="0" y="0"/>
            <a:chExt cx="4816593" cy="95082"/>
          </a:xfrm>
        </p:grpSpPr>
        <p:sp>
          <p:nvSpPr>
            <p:cNvPr id="3" name="Freeform 3"/>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4" name="TextBox 4"/>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9925984"/>
            <a:ext cx="18288000" cy="361016"/>
            <a:chOff x="0" y="0"/>
            <a:chExt cx="4816593" cy="95082"/>
          </a:xfrm>
        </p:grpSpPr>
        <p:sp>
          <p:nvSpPr>
            <p:cNvPr id="6" name="Freeform 6"/>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7" name="TextBox 7"/>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54008" y="2720646"/>
            <a:ext cx="5337900" cy="6845132"/>
            <a:chOff x="0" y="0"/>
            <a:chExt cx="1405867" cy="1802833"/>
          </a:xfrm>
        </p:grpSpPr>
        <p:sp>
          <p:nvSpPr>
            <p:cNvPr id="9" name="Freeform 9"/>
            <p:cNvSpPr/>
            <p:nvPr/>
          </p:nvSpPr>
          <p:spPr>
            <a:xfrm>
              <a:off x="0" y="0"/>
              <a:ext cx="1405867" cy="1802833"/>
            </a:xfrm>
            <a:custGeom>
              <a:avLst/>
              <a:gdLst/>
              <a:ahLst/>
              <a:cxnLst/>
              <a:rect l="l" t="t" r="r" b="b"/>
              <a:pathLst>
                <a:path w="1405867" h="1802833">
                  <a:moveTo>
                    <a:pt x="73969" y="0"/>
                  </a:moveTo>
                  <a:lnTo>
                    <a:pt x="1331898" y="0"/>
                  </a:lnTo>
                  <a:cubicBezTo>
                    <a:pt x="1372750" y="0"/>
                    <a:pt x="1405867" y="33117"/>
                    <a:pt x="1405867" y="73969"/>
                  </a:cubicBezTo>
                  <a:lnTo>
                    <a:pt x="1405867" y="1728864"/>
                  </a:lnTo>
                  <a:cubicBezTo>
                    <a:pt x="1405867" y="1748482"/>
                    <a:pt x="1398074" y="1767296"/>
                    <a:pt x="1384202" y="1781168"/>
                  </a:cubicBezTo>
                  <a:cubicBezTo>
                    <a:pt x="1370330" y="1795040"/>
                    <a:pt x="1351516" y="1802833"/>
                    <a:pt x="1331898" y="1802833"/>
                  </a:cubicBezTo>
                  <a:lnTo>
                    <a:pt x="73969" y="1802833"/>
                  </a:lnTo>
                  <a:cubicBezTo>
                    <a:pt x="54351" y="1802833"/>
                    <a:pt x="35537" y="1795040"/>
                    <a:pt x="21665" y="1781168"/>
                  </a:cubicBezTo>
                  <a:cubicBezTo>
                    <a:pt x="7793" y="1767296"/>
                    <a:pt x="0" y="1748482"/>
                    <a:pt x="0" y="1728864"/>
                  </a:cubicBezTo>
                  <a:lnTo>
                    <a:pt x="0" y="73969"/>
                  </a:lnTo>
                  <a:cubicBezTo>
                    <a:pt x="0" y="54351"/>
                    <a:pt x="7793" y="35537"/>
                    <a:pt x="21665" y="21665"/>
                  </a:cubicBezTo>
                  <a:cubicBezTo>
                    <a:pt x="35537" y="7793"/>
                    <a:pt x="54351" y="0"/>
                    <a:pt x="73969" y="0"/>
                  </a:cubicBezTo>
                  <a:close/>
                </a:path>
              </a:pathLst>
            </a:custGeom>
            <a:solidFill>
              <a:srgbClr val="E5E1B3"/>
            </a:solidFill>
          </p:spPr>
        </p:sp>
        <p:sp>
          <p:nvSpPr>
            <p:cNvPr id="10" name="TextBox 10"/>
            <p:cNvSpPr txBox="1"/>
            <p:nvPr/>
          </p:nvSpPr>
          <p:spPr>
            <a:xfrm>
              <a:off x="0" y="-47625"/>
              <a:ext cx="1405867" cy="185045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452223" y="876182"/>
            <a:ext cx="1448886" cy="1472989"/>
          </a:xfrm>
          <a:custGeom>
            <a:avLst/>
            <a:gdLst/>
            <a:ahLst/>
            <a:cxnLst/>
            <a:rect l="l" t="t" r="r" b="b"/>
            <a:pathLst>
              <a:path w="1448886" h="1472989">
                <a:moveTo>
                  <a:pt x="0" y="0"/>
                </a:moveTo>
                <a:lnTo>
                  <a:pt x="1448885" y="0"/>
                </a:lnTo>
                <a:lnTo>
                  <a:pt x="1448885" y="1472989"/>
                </a:lnTo>
                <a:lnTo>
                  <a:pt x="0" y="14729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2196383" y="566587"/>
            <a:ext cx="3147305" cy="1969285"/>
            <a:chOff x="0" y="0"/>
            <a:chExt cx="828920" cy="518659"/>
          </a:xfrm>
        </p:grpSpPr>
        <p:sp>
          <p:nvSpPr>
            <p:cNvPr id="13" name="Freeform 13"/>
            <p:cNvSpPr/>
            <p:nvPr/>
          </p:nvSpPr>
          <p:spPr>
            <a:xfrm>
              <a:off x="0" y="0"/>
              <a:ext cx="828920" cy="518659"/>
            </a:xfrm>
            <a:custGeom>
              <a:avLst/>
              <a:gdLst/>
              <a:ahLst/>
              <a:cxnLst/>
              <a:rect l="l" t="t" r="r" b="b"/>
              <a:pathLst>
                <a:path w="828920" h="518659">
                  <a:moveTo>
                    <a:pt x="0" y="0"/>
                  </a:moveTo>
                  <a:lnTo>
                    <a:pt x="828920" y="0"/>
                  </a:lnTo>
                  <a:lnTo>
                    <a:pt x="828920" y="518659"/>
                  </a:lnTo>
                  <a:lnTo>
                    <a:pt x="0" y="518659"/>
                  </a:lnTo>
                  <a:close/>
                </a:path>
              </a:pathLst>
            </a:custGeom>
            <a:solidFill>
              <a:srgbClr val="7D5F3D"/>
            </a:solidFill>
          </p:spPr>
        </p:sp>
        <p:sp>
          <p:nvSpPr>
            <p:cNvPr id="14" name="TextBox 14"/>
            <p:cNvSpPr txBox="1"/>
            <p:nvPr/>
          </p:nvSpPr>
          <p:spPr>
            <a:xfrm>
              <a:off x="0" y="-19050"/>
              <a:ext cx="828920" cy="537709"/>
            </a:xfrm>
            <a:prstGeom prst="rect">
              <a:avLst/>
            </a:prstGeom>
          </p:spPr>
          <p:txBody>
            <a:bodyPr lIns="50800" tIns="50800" rIns="50800" bIns="50800" rtlCol="0" anchor="ctr"/>
            <a:lstStyle/>
            <a:p>
              <a:pPr algn="ctr">
                <a:lnSpc>
                  <a:spcPts val="2062"/>
                </a:lnSpc>
              </a:pPr>
              <a:endParaRPr/>
            </a:p>
          </p:txBody>
        </p:sp>
      </p:grpSp>
      <p:sp>
        <p:nvSpPr>
          <p:cNvPr id="15" name="TextBox 15"/>
          <p:cNvSpPr txBox="1"/>
          <p:nvPr/>
        </p:nvSpPr>
        <p:spPr>
          <a:xfrm>
            <a:off x="2196383" y="808587"/>
            <a:ext cx="4176871" cy="1349502"/>
          </a:xfrm>
          <a:prstGeom prst="rect">
            <a:avLst/>
          </a:prstGeom>
        </p:spPr>
        <p:txBody>
          <a:bodyPr lIns="0" tIns="0" rIns="0" bIns="0" rtlCol="0" anchor="t">
            <a:spAutoFit/>
          </a:bodyPr>
          <a:lstStyle/>
          <a:p>
            <a:pPr>
              <a:lnSpc>
                <a:spcPts val="5418"/>
              </a:lnSpc>
            </a:pPr>
            <a:r>
              <a:rPr lang="en-US" sz="3870">
                <a:solidFill>
                  <a:srgbClr val="E5E1B3"/>
                </a:solidFill>
                <a:latin typeface="League Spartan"/>
              </a:rPr>
              <a:t>Cleanliness </a:t>
            </a:r>
          </a:p>
          <a:p>
            <a:pPr>
              <a:lnSpc>
                <a:spcPts val="5418"/>
              </a:lnSpc>
            </a:pPr>
            <a:r>
              <a:rPr lang="en-US" sz="3870">
                <a:solidFill>
                  <a:srgbClr val="E5E1B3"/>
                </a:solidFill>
                <a:latin typeface="League Spartan"/>
              </a:rPr>
              <a:t>Rating</a:t>
            </a:r>
          </a:p>
        </p:txBody>
      </p:sp>
      <p:sp>
        <p:nvSpPr>
          <p:cNvPr id="16" name="Freeform 16"/>
          <p:cNvSpPr/>
          <p:nvPr/>
        </p:nvSpPr>
        <p:spPr>
          <a:xfrm>
            <a:off x="6369767" y="787923"/>
            <a:ext cx="1649507" cy="1649507"/>
          </a:xfrm>
          <a:custGeom>
            <a:avLst/>
            <a:gdLst/>
            <a:ahLst/>
            <a:cxnLst/>
            <a:rect l="l" t="t" r="r" b="b"/>
            <a:pathLst>
              <a:path w="1649507" h="1649507">
                <a:moveTo>
                  <a:pt x="0" y="0"/>
                </a:moveTo>
                <a:lnTo>
                  <a:pt x="1649507" y="0"/>
                </a:lnTo>
                <a:lnTo>
                  <a:pt x="1649507" y="1649507"/>
                </a:lnTo>
                <a:lnTo>
                  <a:pt x="0" y="16495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7" name="Group 17"/>
          <p:cNvGrpSpPr/>
          <p:nvPr/>
        </p:nvGrpSpPr>
        <p:grpSpPr>
          <a:xfrm>
            <a:off x="6369767" y="2720646"/>
            <a:ext cx="5337900" cy="6845132"/>
            <a:chOff x="0" y="0"/>
            <a:chExt cx="1405867" cy="1802833"/>
          </a:xfrm>
        </p:grpSpPr>
        <p:sp>
          <p:nvSpPr>
            <p:cNvPr id="18" name="Freeform 18"/>
            <p:cNvSpPr/>
            <p:nvPr/>
          </p:nvSpPr>
          <p:spPr>
            <a:xfrm>
              <a:off x="0" y="0"/>
              <a:ext cx="1405867" cy="1802833"/>
            </a:xfrm>
            <a:custGeom>
              <a:avLst/>
              <a:gdLst/>
              <a:ahLst/>
              <a:cxnLst/>
              <a:rect l="l" t="t" r="r" b="b"/>
              <a:pathLst>
                <a:path w="1405867" h="1802833">
                  <a:moveTo>
                    <a:pt x="73969" y="0"/>
                  </a:moveTo>
                  <a:lnTo>
                    <a:pt x="1331898" y="0"/>
                  </a:lnTo>
                  <a:cubicBezTo>
                    <a:pt x="1372750" y="0"/>
                    <a:pt x="1405867" y="33117"/>
                    <a:pt x="1405867" y="73969"/>
                  </a:cubicBezTo>
                  <a:lnTo>
                    <a:pt x="1405867" y="1728864"/>
                  </a:lnTo>
                  <a:cubicBezTo>
                    <a:pt x="1405867" y="1748482"/>
                    <a:pt x="1398074" y="1767296"/>
                    <a:pt x="1384202" y="1781168"/>
                  </a:cubicBezTo>
                  <a:cubicBezTo>
                    <a:pt x="1370330" y="1795040"/>
                    <a:pt x="1351516" y="1802833"/>
                    <a:pt x="1331898" y="1802833"/>
                  </a:cubicBezTo>
                  <a:lnTo>
                    <a:pt x="73969" y="1802833"/>
                  </a:lnTo>
                  <a:cubicBezTo>
                    <a:pt x="54351" y="1802833"/>
                    <a:pt x="35537" y="1795040"/>
                    <a:pt x="21665" y="1781168"/>
                  </a:cubicBezTo>
                  <a:cubicBezTo>
                    <a:pt x="7793" y="1767296"/>
                    <a:pt x="0" y="1748482"/>
                    <a:pt x="0" y="1728864"/>
                  </a:cubicBezTo>
                  <a:lnTo>
                    <a:pt x="0" y="73969"/>
                  </a:lnTo>
                  <a:cubicBezTo>
                    <a:pt x="0" y="54351"/>
                    <a:pt x="7793" y="35537"/>
                    <a:pt x="21665" y="21665"/>
                  </a:cubicBezTo>
                  <a:cubicBezTo>
                    <a:pt x="35537" y="7793"/>
                    <a:pt x="54351" y="0"/>
                    <a:pt x="73969" y="0"/>
                  </a:cubicBezTo>
                  <a:close/>
                </a:path>
              </a:pathLst>
            </a:custGeom>
            <a:solidFill>
              <a:srgbClr val="E5E1B3"/>
            </a:solidFill>
          </p:spPr>
        </p:sp>
        <p:sp>
          <p:nvSpPr>
            <p:cNvPr id="19" name="TextBox 19"/>
            <p:cNvSpPr txBox="1"/>
            <p:nvPr/>
          </p:nvSpPr>
          <p:spPr>
            <a:xfrm>
              <a:off x="0" y="-47625"/>
              <a:ext cx="1405867" cy="1850458"/>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481703" y="2720646"/>
            <a:ext cx="5337900" cy="6845132"/>
            <a:chOff x="0" y="0"/>
            <a:chExt cx="1405867" cy="1802833"/>
          </a:xfrm>
        </p:grpSpPr>
        <p:sp>
          <p:nvSpPr>
            <p:cNvPr id="21" name="Freeform 21"/>
            <p:cNvSpPr/>
            <p:nvPr/>
          </p:nvSpPr>
          <p:spPr>
            <a:xfrm>
              <a:off x="0" y="0"/>
              <a:ext cx="1405867" cy="1802833"/>
            </a:xfrm>
            <a:custGeom>
              <a:avLst/>
              <a:gdLst/>
              <a:ahLst/>
              <a:cxnLst/>
              <a:rect l="l" t="t" r="r" b="b"/>
              <a:pathLst>
                <a:path w="1405867" h="1802833">
                  <a:moveTo>
                    <a:pt x="73969" y="0"/>
                  </a:moveTo>
                  <a:lnTo>
                    <a:pt x="1331898" y="0"/>
                  </a:lnTo>
                  <a:cubicBezTo>
                    <a:pt x="1372750" y="0"/>
                    <a:pt x="1405867" y="33117"/>
                    <a:pt x="1405867" y="73969"/>
                  </a:cubicBezTo>
                  <a:lnTo>
                    <a:pt x="1405867" y="1728864"/>
                  </a:lnTo>
                  <a:cubicBezTo>
                    <a:pt x="1405867" y="1748482"/>
                    <a:pt x="1398074" y="1767296"/>
                    <a:pt x="1384202" y="1781168"/>
                  </a:cubicBezTo>
                  <a:cubicBezTo>
                    <a:pt x="1370330" y="1795040"/>
                    <a:pt x="1351516" y="1802833"/>
                    <a:pt x="1331898" y="1802833"/>
                  </a:cubicBezTo>
                  <a:lnTo>
                    <a:pt x="73969" y="1802833"/>
                  </a:lnTo>
                  <a:cubicBezTo>
                    <a:pt x="54351" y="1802833"/>
                    <a:pt x="35537" y="1795040"/>
                    <a:pt x="21665" y="1781168"/>
                  </a:cubicBezTo>
                  <a:cubicBezTo>
                    <a:pt x="7793" y="1767296"/>
                    <a:pt x="0" y="1748482"/>
                    <a:pt x="0" y="1728864"/>
                  </a:cubicBezTo>
                  <a:lnTo>
                    <a:pt x="0" y="73969"/>
                  </a:lnTo>
                  <a:cubicBezTo>
                    <a:pt x="0" y="54351"/>
                    <a:pt x="7793" y="35537"/>
                    <a:pt x="21665" y="21665"/>
                  </a:cubicBezTo>
                  <a:cubicBezTo>
                    <a:pt x="35537" y="7793"/>
                    <a:pt x="54351" y="0"/>
                    <a:pt x="73969" y="0"/>
                  </a:cubicBezTo>
                  <a:close/>
                </a:path>
              </a:pathLst>
            </a:custGeom>
            <a:solidFill>
              <a:srgbClr val="E5E1B3"/>
            </a:solidFill>
          </p:spPr>
        </p:sp>
        <p:sp>
          <p:nvSpPr>
            <p:cNvPr id="22" name="TextBox 22"/>
            <p:cNvSpPr txBox="1"/>
            <p:nvPr/>
          </p:nvSpPr>
          <p:spPr>
            <a:xfrm>
              <a:off x="0" y="-47625"/>
              <a:ext cx="1405867" cy="1850458"/>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083216" y="566587"/>
            <a:ext cx="3409388" cy="1959102"/>
            <a:chOff x="0" y="0"/>
            <a:chExt cx="897946" cy="515977"/>
          </a:xfrm>
        </p:grpSpPr>
        <p:sp>
          <p:nvSpPr>
            <p:cNvPr id="24" name="Freeform 24"/>
            <p:cNvSpPr/>
            <p:nvPr/>
          </p:nvSpPr>
          <p:spPr>
            <a:xfrm>
              <a:off x="0" y="0"/>
              <a:ext cx="897946" cy="515977"/>
            </a:xfrm>
            <a:custGeom>
              <a:avLst/>
              <a:gdLst/>
              <a:ahLst/>
              <a:cxnLst/>
              <a:rect l="l" t="t" r="r" b="b"/>
              <a:pathLst>
                <a:path w="897946" h="515977">
                  <a:moveTo>
                    <a:pt x="0" y="0"/>
                  </a:moveTo>
                  <a:lnTo>
                    <a:pt x="897946" y="0"/>
                  </a:lnTo>
                  <a:lnTo>
                    <a:pt x="897946" y="515977"/>
                  </a:lnTo>
                  <a:lnTo>
                    <a:pt x="0" y="515977"/>
                  </a:lnTo>
                  <a:close/>
                </a:path>
              </a:pathLst>
            </a:custGeom>
            <a:solidFill>
              <a:srgbClr val="7D5F3D"/>
            </a:solidFill>
          </p:spPr>
        </p:sp>
        <p:sp>
          <p:nvSpPr>
            <p:cNvPr id="25" name="TextBox 25"/>
            <p:cNvSpPr txBox="1"/>
            <p:nvPr/>
          </p:nvSpPr>
          <p:spPr>
            <a:xfrm>
              <a:off x="0" y="-19050"/>
              <a:ext cx="897946" cy="535027"/>
            </a:xfrm>
            <a:prstGeom prst="rect">
              <a:avLst/>
            </a:prstGeom>
          </p:spPr>
          <p:txBody>
            <a:bodyPr lIns="50800" tIns="50800" rIns="50800" bIns="50800" rtlCol="0" anchor="ctr"/>
            <a:lstStyle/>
            <a:p>
              <a:pPr algn="ctr">
                <a:lnSpc>
                  <a:spcPts val="2062"/>
                </a:lnSpc>
              </a:pPr>
              <a:endParaRPr/>
            </a:p>
          </p:txBody>
        </p:sp>
      </p:grpSp>
      <p:grpSp>
        <p:nvGrpSpPr>
          <p:cNvPr id="26" name="Group 26"/>
          <p:cNvGrpSpPr/>
          <p:nvPr/>
        </p:nvGrpSpPr>
        <p:grpSpPr>
          <a:xfrm>
            <a:off x="14021452" y="521748"/>
            <a:ext cx="3579279" cy="2003941"/>
            <a:chOff x="0" y="0"/>
            <a:chExt cx="942691" cy="527787"/>
          </a:xfrm>
        </p:grpSpPr>
        <p:sp>
          <p:nvSpPr>
            <p:cNvPr id="27" name="Freeform 27"/>
            <p:cNvSpPr/>
            <p:nvPr/>
          </p:nvSpPr>
          <p:spPr>
            <a:xfrm>
              <a:off x="0" y="0"/>
              <a:ext cx="942691" cy="527787"/>
            </a:xfrm>
            <a:custGeom>
              <a:avLst/>
              <a:gdLst/>
              <a:ahLst/>
              <a:cxnLst/>
              <a:rect l="l" t="t" r="r" b="b"/>
              <a:pathLst>
                <a:path w="942691" h="527787">
                  <a:moveTo>
                    <a:pt x="0" y="0"/>
                  </a:moveTo>
                  <a:lnTo>
                    <a:pt x="942691" y="0"/>
                  </a:lnTo>
                  <a:lnTo>
                    <a:pt x="942691" y="527787"/>
                  </a:lnTo>
                  <a:lnTo>
                    <a:pt x="0" y="527787"/>
                  </a:lnTo>
                  <a:close/>
                </a:path>
              </a:pathLst>
            </a:custGeom>
            <a:solidFill>
              <a:srgbClr val="7D5F3D"/>
            </a:solidFill>
          </p:spPr>
        </p:sp>
        <p:sp>
          <p:nvSpPr>
            <p:cNvPr id="28" name="TextBox 28"/>
            <p:cNvSpPr txBox="1"/>
            <p:nvPr/>
          </p:nvSpPr>
          <p:spPr>
            <a:xfrm>
              <a:off x="0" y="-19050"/>
              <a:ext cx="942691" cy="546837"/>
            </a:xfrm>
            <a:prstGeom prst="rect">
              <a:avLst/>
            </a:prstGeom>
          </p:spPr>
          <p:txBody>
            <a:bodyPr lIns="50800" tIns="50800" rIns="50800" bIns="50800" rtlCol="0" anchor="ctr"/>
            <a:lstStyle/>
            <a:p>
              <a:pPr algn="ctr">
                <a:lnSpc>
                  <a:spcPts val="2062"/>
                </a:lnSpc>
              </a:pPr>
              <a:endParaRPr/>
            </a:p>
          </p:txBody>
        </p:sp>
      </p:grpSp>
      <p:sp>
        <p:nvSpPr>
          <p:cNvPr id="29" name="Freeform 29"/>
          <p:cNvSpPr/>
          <p:nvPr/>
        </p:nvSpPr>
        <p:spPr>
          <a:xfrm>
            <a:off x="9787910" y="6143212"/>
            <a:ext cx="1473561" cy="1938895"/>
          </a:xfrm>
          <a:custGeom>
            <a:avLst/>
            <a:gdLst/>
            <a:ahLst/>
            <a:cxnLst/>
            <a:rect l="l" t="t" r="r" b="b"/>
            <a:pathLst>
              <a:path w="1473561" h="1938895">
                <a:moveTo>
                  <a:pt x="0" y="0"/>
                </a:moveTo>
                <a:lnTo>
                  <a:pt x="1473560" y="0"/>
                </a:lnTo>
                <a:lnTo>
                  <a:pt x="1473560" y="1938895"/>
                </a:lnTo>
                <a:lnTo>
                  <a:pt x="0" y="1938895"/>
                </a:lnTo>
                <a:lnTo>
                  <a:pt x="0" y="0"/>
                </a:lnTo>
                <a:close/>
              </a:path>
            </a:pathLst>
          </a:custGeom>
          <a:blipFill>
            <a:blip r:embed="rId6">
              <a:alphaModFix amt="39000"/>
              <a:extLst>
                <a:ext uri="{96DAC541-7B7A-43D3-8B79-37D633B846F1}">
                  <asvg:svgBlip xmlns:asvg="http://schemas.microsoft.com/office/drawing/2016/SVG/main" r:embed="rId7"/>
                </a:ext>
              </a:extLst>
            </a:blip>
            <a:stretch>
              <a:fillRect/>
            </a:stretch>
          </a:blipFill>
        </p:spPr>
      </p:sp>
      <p:sp>
        <p:nvSpPr>
          <p:cNvPr id="30" name="Freeform 30"/>
          <p:cNvSpPr/>
          <p:nvPr/>
        </p:nvSpPr>
        <p:spPr>
          <a:xfrm>
            <a:off x="12806482" y="521748"/>
            <a:ext cx="954358" cy="1915682"/>
          </a:xfrm>
          <a:custGeom>
            <a:avLst/>
            <a:gdLst/>
            <a:ahLst/>
            <a:cxnLst/>
            <a:rect l="l" t="t" r="r" b="b"/>
            <a:pathLst>
              <a:path w="954358" h="1915682">
                <a:moveTo>
                  <a:pt x="0" y="0"/>
                </a:moveTo>
                <a:lnTo>
                  <a:pt x="954358" y="0"/>
                </a:lnTo>
                <a:lnTo>
                  <a:pt x="954358" y="1915682"/>
                </a:lnTo>
                <a:lnTo>
                  <a:pt x="0" y="19156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1" name="Freeform 31"/>
          <p:cNvSpPr/>
          <p:nvPr/>
        </p:nvSpPr>
        <p:spPr>
          <a:xfrm>
            <a:off x="15738252" y="6996826"/>
            <a:ext cx="1862479" cy="1911126"/>
          </a:xfrm>
          <a:custGeom>
            <a:avLst/>
            <a:gdLst/>
            <a:ahLst/>
            <a:cxnLst/>
            <a:rect l="l" t="t" r="r" b="b"/>
            <a:pathLst>
              <a:path w="1862479" h="1911126">
                <a:moveTo>
                  <a:pt x="0" y="0"/>
                </a:moveTo>
                <a:lnTo>
                  <a:pt x="1862479" y="0"/>
                </a:lnTo>
                <a:lnTo>
                  <a:pt x="1862479" y="1911126"/>
                </a:lnTo>
                <a:lnTo>
                  <a:pt x="0" y="1911126"/>
                </a:lnTo>
                <a:lnTo>
                  <a:pt x="0" y="0"/>
                </a:lnTo>
                <a:close/>
              </a:path>
            </a:pathLst>
          </a:custGeom>
          <a:blipFill>
            <a:blip r:embed="rId10">
              <a:alphaModFix amt="39000"/>
              <a:extLst>
                <a:ext uri="{96DAC541-7B7A-43D3-8B79-37D633B846F1}">
                  <asvg:svgBlip xmlns:asvg="http://schemas.microsoft.com/office/drawing/2016/SVG/main" r:embed="rId11"/>
                </a:ext>
              </a:extLst>
            </a:blip>
            <a:stretch>
              <a:fillRect/>
            </a:stretch>
          </a:blipFill>
        </p:spPr>
      </p:sp>
      <p:sp>
        <p:nvSpPr>
          <p:cNvPr id="32" name="Freeform 32"/>
          <p:cNvSpPr/>
          <p:nvPr/>
        </p:nvSpPr>
        <p:spPr>
          <a:xfrm>
            <a:off x="428377" y="5049929"/>
            <a:ext cx="1768006" cy="1859280"/>
          </a:xfrm>
          <a:custGeom>
            <a:avLst/>
            <a:gdLst/>
            <a:ahLst/>
            <a:cxnLst/>
            <a:rect l="l" t="t" r="r" b="b"/>
            <a:pathLst>
              <a:path w="1768006" h="1859280">
                <a:moveTo>
                  <a:pt x="0" y="0"/>
                </a:moveTo>
                <a:lnTo>
                  <a:pt x="1768006" y="0"/>
                </a:lnTo>
                <a:lnTo>
                  <a:pt x="1768006" y="1859280"/>
                </a:lnTo>
                <a:lnTo>
                  <a:pt x="0" y="1859280"/>
                </a:lnTo>
                <a:lnTo>
                  <a:pt x="0" y="0"/>
                </a:lnTo>
                <a:close/>
              </a:path>
            </a:pathLst>
          </a:custGeom>
          <a:blipFill>
            <a:blip r:embed="rId12">
              <a:alphaModFix amt="39000"/>
              <a:extLst>
                <a:ext uri="{96DAC541-7B7A-43D3-8B79-37D633B846F1}">
                  <asvg:svgBlip xmlns:asvg="http://schemas.microsoft.com/office/drawing/2016/SVG/main" r:embed="rId13"/>
                </a:ext>
              </a:extLst>
            </a:blip>
            <a:stretch>
              <a:fillRect/>
            </a:stretch>
          </a:blipFill>
        </p:spPr>
      </p:sp>
      <p:sp>
        <p:nvSpPr>
          <p:cNvPr id="33" name="TextBox 33"/>
          <p:cNvSpPr txBox="1"/>
          <p:nvPr/>
        </p:nvSpPr>
        <p:spPr>
          <a:xfrm>
            <a:off x="584919" y="2882039"/>
            <a:ext cx="4758769" cy="1480185"/>
          </a:xfrm>
          <a:prstGeom prst="rect">
            <a:avLst/>
          </a:prstGeom>
        </p:spPr>
        <p:txBody>
          <a:bodyPr lIns="0" tIns="0" rIns="0" bIns="0" rtlCol="0" anchor="t">
            <a:spAutoFit/>
          </a:bodyPr>
          <a:lstStyle/>
          <a:p>
            <a:pPr marL="0" lvl="0" indent="0" algn="just">
              <a:lnSpc>
                <a:spcPts val="2940"/>
              </a:lnSpc>
              <a:spcBef>
                <a:spcPct val="0"/>
              </a:spcBef>
            </a:pPr>
            <a:r>
              <a:rPr lang="en-US" sz="2100" u="none" strike="noStrike">
                <a:solidFill>
                  <a:srgbClr val="275B4B"/>
                </a:solidFill>
                <a:latin typeface="Merriweather Bold"/>
              </a:rPr>
              <a:t>Swachh Sarvekshan 2022-Hyderabad Ranked 10th amongst top 20 cleanest cities in India over 1 million population</a:t>
            </a:r>
          </a:p>
        </p:txBody>
      </p:sp>
      <p:sp>
        <p:nvSpPr>
          <p:cNvPr id="34" name="TextBox 34"/>
          <p:cNvSpPr txBox="1"/>
          <p:nvPr/>
        </p:nvSpPr>
        <p:spPr>
          <a:xfrm>
            <a:off x="2230529" y="4438258"/>
            <a:ext cx="3129587" cy="2966085"/>
          </a:xfrm>
          <a:prstGeom prst="rect">
            <a:avLst/>
          </a:prstGeom>
        </p:spPr>
        <p:txBody>
          <a:bodyPr lIns="0" tIns="0" rIns="0" bIns="0" rtlCol="0" anchor="t">
            <a:spAutoFit/>
          </a:bodyPr>
          <a:lstStyle/>
          <a:p>
            <a:pPr marL="0" lvl="0" indent="0" algn="just">
              <a:lnSpc>
                <a:spcPts val="2940"/>
              </a:lnSpc>
              <a:spcBef>
                <a:spcPct val="0"/>
              </a:spcBef>
            </a:pPr>
            <a:r>
              <a:rPr lang="en-US" sz="2100" u="none" strike="noStrike">
                <a:solidFill>
                  <a:srgbClr val="275B4B"/>
                </a:solidFill>
                <a:latin typeface="Merriweather Bold"/>
              </a:rPr>
              <a:t>In a major recognition, the top three high achiever districts under Swachh Survekshan Grameen for December 2022 turned out to be from Telangana.</a:t>
            </a:r>
          </a:p>
        </p:txBody>
      </p:sp>
      <p:sp>
        <p:nvSpPr>
          <p:cNvPr id="35" name="TextBox 35"/>
          <p:cNvSpPr txBox="1"/>
          <p:nvPr/>
        </p:nvSpPr>
        <p:spPr>
          <a:xfrm>
            <a:off x="452223" y="7480376"/>
            <a:ext cx="4993619" cy="1826816"/>
          </a:xfrm>
          <a:prstGeom prst="rect">
            <a:avLst/>
          </a:prstGeom>
        </p:spPr>
        <p:txBody>
          <a:bodyPr lIns="0" tIns="0" rIns="0" bIns="0" rtlCol="0" anchor="t">
            <a:spAutoFit/>
          </a:bodyPr>
          <a:lstStyle/>
          <a:p>
            <a:pPr marL="0" lvl="0" indent="0" algn="just">
              <a:lnSpc>
                <a:spcPts val="2940"/>
              </a:lnSpc>
              <a:spcBef>
                <a:spcPct val="0"/>
              </a:spcBef>
            </a:pPr>
            <a:r>
              <a:rPr lang="en-US" sz="2100" u="none" strike="noStrike">
                <a:solidFill>
                  <a:srgbClr val="275B4B"/>
                </a:solidFill>
                <a:latin typeface="Merriweather Bold"/>
              </a:rPr>
              <a:t>While Rajanna Siricilla stood first, followed by Karimnagar district in the second position and Peddapalli district in the third position of the ranking.</a:t>
            </a:r>
          </a:p>
        </p:txBody>
      </p:sp>
      <p:sp>
        <p:nvSpPr>
          <p:cNvPr id="36" name="TextBox 36"/>
          <p:cNvSpPr txBox="1"/>
          <p:nvPr/>
        </p:nvSpPr>
        <p:spPr>
          <a:xfrm>
            <a:off x="8215356" y="808587"/>
            <a:ext cx="2676306" cy="1349502"/>
          </a:xfrm>
          <a:prstGeom prst="rect">
            <a:avLst/>
          </a:prstGeom>
        </p:spPr>
        <p:txBody>
          <a:bodyPr lIns="0" tIns="0" rIns="0" bIns="0" rtlCol="0" anchor="t">
            <a:spAutoFit/>
          </a:bodyPr>
          <a:lstStyle/>
          <a:p>
            <a:pPr>
              <a:lnSpc>
                <a:spcPts val="5418"/>
              </a:lnSpc>
            </a:pPr>
            <a:r>
              <a:rPr lang="en-US" sz="3870">
                <a:solidFill>
                  <a:srgbClr val="E5E1B3"/>
                </a:solidFill>
                <a:latin typeface="League Spartan"/>
              </a:rPr>
              <a:t>Crime </a:t>
            </a:r>
          </a:p>
          <a:p>
            <a:pPr>
              <a:lnSpc>
                <a:spcPts val="5418"/>
              </a:lnSpc>
            </a:pPr>
            <a:r>
              <a:rPr lang="en-US" sz="3870">
                <a:solidFill>
                  <a:srgbClr val="E5E1B3"/>
                </a:solidFill>
                <a:latin typeface="League Spartan"/>
              </a:rPr>
              <a:t>Rates</a:t>
            </a:r>
          </a:p>
        </p:txBody>
      </p:sp>
      <p:sp>
        <p:nvSpPr>
          <p:cNvPr id="37" name="TextBox 37"/>
          <p:cNvSpPr txBox="1"/>
          <p:nvPr/>
        </p:nvSpPr>
        <p:spPr>
          <a:xfrm>
            <a:off x="14021452" y="490387"/>
            <a:ext cx="4176871" cy="2035302"/>
          </a:xfrm>
          <a:prstGeom prst="rect">
            <a:avLst/>
          </a:prstGeom>
        </p:spPr>
        <p:txBody>
          <a:bodyPr lIns="0" tIns="0" rIns="0" bIns="0" rtlCol="0" anchor="t">
            <a:spAutoFit/>
          </a:bodyPr>
          <a:lstStyle/>
          <a:p>
            <a:pPr>
              <a:lnSpc>
                <a:spcPts val="5418"/>
              </a:lnSpc>
            </a:pPr>
            <a:r>
              <a:rPr lang="en-US" sz="3870">
                <a:solidFill>
                  <a:srgbClr val="E5E1B3"/>
                </a:solidFill>
                <a:latin typeface="League Spartan"/>
              </a:rPr>
              <a:t>Infrastructure</a:t>
            </a:r>
          </a:p>
          <a:p>
            <a:pPr>
              <a:lnSpc>
                <a:spcPts val="5418"/>
              </a:lnSpc>
            </a:pPr>
            <a:r>
              <a:rPr lang="en-US" sz="3870">
                <a:solidFill>
                  <a:srgbClr val="E5E1B3"/>
                </a:solidFill>
                <a:latin typeface="League Spartan"/>
              </a:rPr>
              <a:t>Development</a:t>
            </a:r>
          </a:p>
          <a:p>
            <a:pPr>
              <a:lnSpc>
                <a:spcPts val="5418"/>
              </a:lnSpc>
            </a:pPr>
            <a:r>
              <a:rPr lang="en-US" sz="3870">
                <a:solidFill>
                  <a:srgbClr val="E5E1B3"/>
                </a:solidFill>
                <a:latin typeface="League Spartan"/>
              </a:rPr>
              <a:t>Rating</a:t>
            </a:r>
          </a:p>
        </p:txBody>
      </p:sp>
      <p:sp>
        <p:nvSpPr>
          <p:cNvPr id="38" name="TextBox 38"/>
          <p:cNvSpPr txBox="1"/>
          <p:nvPr/>
        </p:nvSpPr>
        <p:spPr>
          <a:xfrm>
            <a:off x="6677382" y="2908709"/>
            <a:ext cx="4584088" cy="1108710"/>
          </a:xfrm>
          <a:prstGeom prst="rect">
            <a:avLst/>
          </a:prstGeom>
        </p:spPr>
        <p:txBody>
          <a:bodyPr lIns="0" tIns="0" rIns="0" bIns="0" rtlCol="0" anchor="t">
            <a:spAutoFit/>
          </a:bodyPr>
          <a:lstStyle/>
          <a:p>
            <a:pPr marL="0" lvl="0" indent="0" algn="just">
              <a:lnSpc>
                <a:spcPts val="2940"/>
              </a:lnSpc>
              <a:spcBef>
                <a:spcPct val="0"/>
              </a:spcBef>
            </a:pPr>
            <a:r>
              <a:rPr lang="en-US" sz="2100" u="none" strike="noStrike">
                <a:solidFill>
                  <a:srgbClr val="275B4B"/>
                </a:solidFill>
                <a:latin typeface="Merriweather Bold"/>
              </a:rPr>
              <a:t>The crime rate in Telangana state has increased to 8.97 per cent in 2023 as compared to 2022.</a:t>
            </a:r>
          </a:p>
        </p:txBody>
      </p:sp>
      <p:sp>
        <p:nvSpPr>
          <p:cNvPr id="39" name="TextBox 39"/>
          <p:cNvSpPr txBox="1"/>
          <p:nvPr/>
        </p:nvSpPr>
        <p:spPr>
          <a:xfrm>
            <a:off x="6651066" y="6472204"/>
            <a:ext cx="2902442" cy="1480185"/>
          </a:xfrm>
          <a:prstGeom prst="rect">
            <a:avLst/>
          </a:prstGeom>
        </p:spPr>
        <p:txBody>
          <a:bodyPr lIns="0" tIns="0" rIns="0" bIns="0" rtlCol="0" anchor="t">
            <a:spAutoFit/>
          </a:bodyPr>
          <a:lstStyle/>
          <a:p>
            <a:pPr marL="0" lvl="0" indent="0" algn="just">
              <a:lnSpc>
                <a:spcPts val="2940"/>
              </a:lnSpc>
              <a:spcBef>
                <a:spcPct val="0"/>
              </a:spcBef>
            </a:pPr>
            <a:r>
              <a:rPr lang="en-US" sz="2100" u="none" strike="noStrike">
                <a:solidFill>
                  <a:srgbClr val="275B4B"/>
                </a:solidFill>
                <a:latin typeface="Merriweather Bold"/>
              </a:rPr>
              <a:t>Cyber crime has increased to 17.59 per cent in overall crime rate in the state.</a:t>
            </a:r>
          </a:p>
        </p:txBody>
      </p:sp>
      <p:sp>
        <p:nvSpPr>
          <p:cNvPr id="40" name="TextBox 40"/>
          <p:cNvSpPr txBox="1"/>
          <p:nvPr/>
        </p:nvSpPr>
        <p:spPr>
          <a:xfrm>
            <a:off x="6651066" y="4115719"/>
            <a:ext cx="4636720" cy="2223135"/>
          </a:xfrm>
          <a:prstGeom prst="rect">
            <a:avLst/>
          </a:prstGeom>
        </p:spPr>
        <p:txBody>
          <a:bodyPr lIns="0" tIns="0" rIns="0" bIns="0" rtlCol="0" anchor="t">
            <a:spAutoFit/>
          </a:bodyPr>
          <a:lstStyle/>
          <a:p>
            <a:pPr marL="0" lvl="0" indent="0" algn="just">
              <a:lnSpc>
                <a:spcPts val="2940"/>
              </a:lnSpc>
              <a:spcBef>
                <a:spcPct val="0"/>
              </a:spcBef>
            </a:pPr>
            <a:r>
              <a:rPr lang="en-US" sz="2100" u="none" strike="noStrike">
                <a:solidFill>
                  <a:srgbClr val="275B4B"/>
                </a:solidFill>
                <a:latin typeface="Merriweather Bold"/>
              </a:rPr>
              <a:t>During this year, the value of total property lost was Rs 151.78 crore, of which goods worth Rs 80.81 crore (53.82 per cent) were recovered, as compared to 50 per cent last year</a:t>
            </a:r>
          </a:p>
        </p:txBody>
      </p:sp>
      <p:sp>
        <p:nvSpPr>
          <p:cNvPr id="41" name="TextBox 41"/>
          <p:cNvSpPr txBox="1"/>
          <p:nvPr/>
        </p:nvSpPr>
        <p:spPr>
          <a:xfrm>
            <a:off x="6727627" y="8085739"/>
            <a:ext cx="4832746" cy="1108710"/>
          </a:xfrm>
          <a:prstGeom prst="rect">
            <a:avLst/>
          </a:prstGeom>
        </p:spPr>
        <p:txBody>
          <a:bodyPr lIns="0" tIns="0" rIns="0" bIns="0" rtlCol="0" anchor="t">
            <a:spAutoFit/>
          </a:bodyPr>
          <a:lstStyle/>
          <a:p>
            <a:pPr marL="0" lvl="0" indent="0" algn="l">
              <a:lnSpc>
                <a:spcPts val="2940"/>
              </a:lnSpc>
              <a:spcBef>
                <a:spcPct val="0"/>
              </a:spcBef>
            </a:pPr>
            <a:r>
              <a:rPr lang="en-US" sz="2100" u="none" strike="noStrike">
                <a:solidFill>
                  <a:srgbClr val="275B4B"/>
                </a:solidFill>
                <a:latin typeface="Merriweather Bold"/>
              </a:rPr>
              <a:t>The overall conviction rate was 41 per cent and life conviction has increased 39 per cent this year.</a:t>
            </a:r>
          </a:p>
        </p:txBody>
      </p:sp>
      <p:sp>
        <p:nvSpPr>
          <p:cNvPr id="42" name="TextBox 42"/>
          <p:cNvSpPr txBox="1"/>
          <p:nvPr/>
        </p:nvSpPr>
        <p:spPr>
          <a:xfrm>
            <a:off x="12716806" y="2908709"/>
            <a:ext cx="4883925" cy="3709035"/>
          </a:xfrm>
          <a:prstGeom prst="rect">
            <a:avLst/>
          </a:prstGeom>
        </p:spPr>
        <p:txBody>
          <a:bodyPr lIns="0" tIns="0" rIns="0" bIns="0" rtlCol="0" anchor="t">
            <a:spAutoFit/>
          </a:bodyPr>
          <a:lstStyle/>
          <a:p>
            <a:pPr marL="0" lvl="0" indent="0" algn="l">
              <a:lnSpc>
                <a:spcPts val="2940"/>
              </a:lnSpc>
              <a:spcBef>
                <a:spcPct val="0"/>
              </a:spcBef>
            </a:pPr>
            <a:r>
              <a:rPr lang="en-US" sz="2100" u="none" strike="noStrike">
                <a:solidFill>
                  <a:srgbClr val="275B4B"/>
                </a:solidFill>
                <a:latin typeface="Merriweather Bold"/>
              </a:rPr>
              <a:t>Amongst one of the fastest-growing states in India, Telangana has registered a substantial growth of 19.1 per cent of Gross State Domestic Product (GSDP) valued at Rs 11.55 lakh crore. Telangana's nominal GSDP is 21.8 per cent higher in 2021-22 than the previous year, making it the sixth highest contributor to the national GDP.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786"/>
            <a:ext cx="18288000" cy="361016"/>
            <a:chOff x="0" y="0"/>
            <a:chExt cx="4816593" cy="95082"/>
          </a:xfrm>
        </p:grpSpPr>
        <p:sp>
          <p:nvSpPr>
            <p:cNvPr id="3" name="Freeform 3"/>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4" name="TextBox 4"/>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9925984"/>
            <a:ext cx="18288000" cy="361016"/>
            <a:chOff x="0" y="0"/>
            <a:chExt cx="4816593" cy="95082"/>
          </a:xfrm>
        </p:grpSpPr>
        <p:sp>
          <p:nvSpPr>
            <p:cNvPr id="6" name="Freeform 6"/>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7" name="TextBox 7"/>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828973" y="1482718"/>
            <a:ext cx="14651897" cy="663702"/>
          </a:xfrm>
          <a:prstGeom prst="rect">
            <a:avLst/>
          </a:prstGeom>
        </p:spPr>
        <p:txBody>
          <a:bodyPr lIns="0" tIns="0" rIns="0" bIns="0" rtlCol="0" anchor="t">
            <a:spAutoFit/>
          </a:bodyPr>
          <a:lstStyle/>
          <a:p>
            <a:pPr>
              <a:lnSpc>
                <a:spcPts val="5418"/>
              </a:lnSpc>
            </a:pPr>
            <a:r>
              <a:rPr lang="en-US" sz="3870">
                <a:solidFill>
                  <a:srgbClr val="275B4B"/>
                </a:solidFill>
                <a:latin typeface="Merriweather Bold"/>
              </a:rPr>
              <a:t>Districts with highest potential for tourism growth</a:t>
            </a:r>
          </a:p>
        </p:txBody>
      </p:sp>
      <p:sp>
        <p:nvSpPr>
          <p:cNvPr id="9" name="TextBox 9"/>
          <p:cNvSpPr txBox="1"/>
          <p:nvPr/>
        </p:nvSpPr>
        <p:spPr>
          <a:xfrm>
            <a:off x="906034" y="999546"/>
            <a:ext cx="1701368" cy="1534796"/>
          </a:xfrm>
          <a:prstGeom prst="rect">
            <a:avLst/>
          </a:prstGeom>
        </p:spPr>
        <p:txBody>
          <a:bodyPr lIns="0" tIns="0" rIns="0" bIns="0" rtlCol="0" anchor="t">
            <a:spAutoFit/>
          </a:bodyPr>
          <a:lstStyle/>
          <a:p>
            <a:pPr algn="ctr">
              <a:lnSpc>
                <a:spcPts val="12529"/>
              </a:lnSpc>
            </a:pPr>
            <a:r>
              <a:rPr lang="en-US" sz="8949">
                <a:solidFill>
                  <a:srgbClr val="275B4B"/>
                </a:solidFill>
                <a:latin typeface="League Spartan"/>
              </a:rPr>
              <a:t>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786"/>
            <a:ext cx="18288000" cy="361016"/>
            <a:chOff x="0" y="0"/>
            <a:chExt cx="4816593" cy="95082"/>
          </a:xfrm>
        </p:grpSpPr>
        <p:sp>
          <p:nvSpPr>
            <p:cNvPr id="3" name="Freeform 3"/>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4" name="TextBox 4"/>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9925984"/>
            <a:ext cx="18288000" cy="361016"/>
            <a:chOff x="0" y="0"/>
            <a:chExt cx="4816593" cy="95082"/>
          </a:xfrm>
        </p:grpSpPr>
        <p:sp>
          <p:nvSpPr>
            <p:cNvPr id="6" name="Freeform 6"/>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7" name="TextBox 7"/>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828973" y="1482718"/>
            <a:ext cx="14651897" cy="663702"/>
          </a:xfrm>
          <a:prstGeom prst="rect">
            <a:avLst/>
          </a:prstGeom>
        </p:spPr>
        <p:txBody>
          <a:bodyPr lIns="0" tIns="0" rIns="0" bIns="0" rtlCol="0" anchor="t">
            <a:spAutoFit/>
          </a:bodyPr>
          <a:lstStyle/>
          <a:p>
            <a:pPr>
              <a:lnSpc>
                <a:spcPts val="5418"/>
              </a:lnSpc>
            </a:pPr>
            <a:r>
              <a:rPr lang="en-US" sz="3870">
                <a:solidFill>
                  <a:srgbClr val="275B4B"/>
                </a:solidFill>
                <a:latin typeface="Merriweather Bold"/>
              </a:rPr>
              <a:t> Cultural/Corporate events to boost tourism growth</a:t>
            </a:r>
          </a:p>
        </p:txBody>
      </p:sp>
      <p:sp>
        <p:nvSpPr>
          <p:cNvPr id="9" name="TextBox 9"/>
          <p:cNvSpPr txBox="1"/>
          <p:nvPr/>
        </p:nvSpPr>
        <p:spPr>
          <a:xfrm>
            <a:off x="906034" y="999546"/>
            <a:ext cx="1701368" cy="1534796"/>
          </a:xfrm>
          <a:prstGeom prst="rect">
            <a:avLst/>
          </a:prstGeom>
        </p:spPr>
        <p:txBody>
          <a:bodyPr lIns="0" tIns="0" rIns="0" bIns="0" rtlCol="0" anchor="t">
            <a:spAutoFit/>
          </a:bodyPr>
          <a:lstStyle/>
          <a:p>
            <a:pPr algn="ctr">
              <a:lnSpc>
                <a:spcPts val="12529"/>
              </a:lnSpc>
            </a:pPr>
            <a:r>
              <a:rPr lang="en-US" sz="8949">
                <a:solidFill>
                  <a:srgbClr val="275B4B"/>
                </a:solidFill>
                <a:latin typeface="League Spartan"/>
              </a:rPr>
              <a:t>10.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786"/>
            <a:ext cx="18288000" cy="361016"/>
            <a:chOff x="0" y="0"/>
            <a:chExt cx="4816593" cy="95082"/>
          </a:xfrm>
        </p:grpSpPr>
        <p:sp>
          <p:nvSpPr>
            <p:cNvPr id="3" name="Freeform 3"/>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4" name="TextBox 4"/>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9925984"/>
            <a:ext cx="18288000" cy="361016"/>
            <a:chOff x="0" y="0"/>
            <a:chExt cx="4816593" cy="95082"/>
          </a:xfrm>
        </p:grpSpPr>
        <p:sp>
          <p:nvSpPr>
            <p:cNvPr id="6" name="Freeform 6"/>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7" name="TextBox 7"/>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57223" y="406393"/>
            <a:ext cx="4745897" cy="4216399"/>
          </a:xfrm>
          <a:prstGeom prst="rect">
            <a:avLst/>
          </a:prstGeom>
        </p:spPr>
        <p:txBody>
          <a:bodyPr lIns="0" tIns="0" rIns="0" bIns="0" rtlCol="0" anchor="t">
            <a:spAutoFit/>
          </a:bodyPr>
          <a:lstStyle/>
          <a:p>
            <a:pPr>
              <a:lnSpc>
                <a:spcPts val="11200"/>
              </a:lnSpc>
            </a:pPr>
            <a:r>
              <a:rPr lang="en-US" sz="8000">
                <a:solidFill>
                  <a:srgbClr val="275B4B"/>
                </a:solidFill>
                <a:latin typeface="Merriweather Bold"/>
              </a:rPr>
              <a:t> Dubai </a:t>
            </a:r>
          </a:p>
          <a:p>
            <a:pPr>
              <a:lnSpc>
                <a:spcPts val="11200"/>
              </a:lnSpc>
            </a:pPr>
            <a:r>
              <a:rPr lang="en-US" sz="8000">
                <a:solidFill>
                  <a:srgbClr val="275B4B"/>
                </a:solidFill>
                <a:latin typeface="Merriweather Bold"/>
              </a:rPr>
              <a:t>Tourism </a:t>
            </a:r>
          </a:p>
          <a:p>
            <a:pPr>
              <a:lnSpc>
                <a:spcPts val="11200"/>
              </a:lnSpc>
            </a:pPr>
            <a:r>
              <a:rPr lang="en-US" sz="8000">
                <a:solidFill>
                  <a:srgbClr val="275B4B"/>
                </a:solidFill>
                <a:latin typeface="Merriweather Bold"/>
              </a:rPr>
              <a:t>Model</a:t>
            </a:r>
          </a:p>
        </p:txBody>
      </p:sp>
      <p:sp>
        <p:nvSpPr>
          <p:cNvPr id="9" name="TextBox 9"/>
          <p:cNvSpPr txBox="1"/>
          <p:nvPr/>
        </p:nvSpPr>
        <p:spPr>
          <a:xfrm>
            <a:off x="5973447" y="658749"/>
            <a:ext cx="11793174" cy="663702"/>
          </a:xfrm>
          <a:prstGeom prst="rect">
            <a:avLst/>
          </a:prstGeom>
        </p:spPr>
        <p:txBody>
          <a:bodyPr lIns="0" tIns="0" rIns="0" bIns="0" rtlCol="0" anchor="t">
            <a:spAutoFit/>
          </a:bodyPr>
          <a:lstStyle/>
          <a:p>
            <a:pPr>
              <a:lnSpc>
                <a:spcPts val="5418"/>
              </a:lnSpc>
            </a:pPr>
            <a:r>
              <a:rPr lang="en-US" sz="3870">
                <a:solidFill>
                  <a:srgbClr val="275B4B"/>
                </a:solidFill>
                <a:latin typeface="Merriweather Bold"/>
              </a:rPr>
              <a:t>How can Hyderabad emulate the Dubai model?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88" b="-9288"/>
            </a:stretch>
          </a:blipFill>
        </p:spPr>
      </p:sp>
      <p:grpSp>
        <p:nvGrpSpPr>
          <p:cNvPr id="3" name="Group 3"/>
          <p:cNvGrpSpPr/>
          <p:nvPr/>
        </p:nvGrpSpPr>
        <p:grpSpPr>
          <a:xfrm>
            <a:off x="0" y="-38786"/>
            <a:ext cx="18288000" cy="361016"/>
            <a:chOff x="0" y="0"/>
            <a:chExt cx="4816593" cy="95082"/>
          </a:xfrm>
        </p:grpSpPr>
        <p:sp>
          <p:nvSpPr>
            <p:cNvPr id="4" name="Freeform 4"/>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5" name="TextBox 5"/>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9925984"/>
            <a:ext cx="18288000" cy="361016"/>
            <a:chOff x="0" y="0"/>
            <a:chExt cx="4816593" cy="95082"/>
          </a:xfrm>
        </p:grpSpPr>
        <p:sp>
          <p:nvSpPr>
            <p:cNvPr id="7" name="Freeform 7"/>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8" name="TextBox 8"/>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58642" y="1198792"/>
            <a:ext cx="8415652" cy="3229797"/>
            <a:chOff x="0" y="0"/>
            <a:chExt cx="2216468" cy="850646"/>
          </a:xfrm>
        </p:grpSpPr>
        <p:sp>
          <p:nvSpPr>
            <p:cNvPr id="10" name="Freeform 10"/>
            <p:cNvSpPr/>
            <p:nvPr/>
          </p:nvSpPr>
          <p:spPr>
            <a:xfrm>
              <a:off x="0" y="0"/>
              <a:ext cx="2216468" cy="850646"/>
            </a:xfrm>
            <a:custGeom>
              <a:avLst/>
              <a:gdLst/>
              <a:ahLst/>
              <a:cxnLst/>
              <a:rect l="l" t="t" r="r" b="b"/>
              <a:pathLst>
                <a:path w="2216468" h="850646">
                  <a:moveTo>
                    <a:pt x="0" y="0"/>
                  </a:moveTo>
                  <a:lnTo>
                    <a:pt x="2216468" y="0"/>
                  </a:lnTo>
                  <a:lnTo>
                    <a:pt x="2216468" y="850646"/>
                  </a:lnTo>
                  <a:lnTo>
                    <a:pt x="0" y="850646"/>
                  </a:lnTo>
                  <a:close/>
                </a:path>
              </a:pathLst>
            </a:custGeom>
            <a:solidFill>
              <a:srgbClr val="97A5BC"/>
            </a:solidFill>
            <a:ln w="38100" cap="sq">
              <a:solidFill>
                <a:srgbClr val="4172AD"/>
              </a:solidFill>
              <a:prstDash val="solid"/>
              <a:miter/>
            </a:ln>
          </p:spPr>
        </p:sp>
        <p:sp>
          <p:nvSpPr>
            <p:cNvPr id="11" name="TextBox 11"/>
            <p:cNvSpPr txBox="1"/>
            <p:nvPr/>
          </p:nvSpPr>
          <p:spPr>
            <a:xfrm>
              <a:off x="0" y="-47625"/>
              <a:ext cx="2216468" cy="898271"/>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99449" y="1273291"/>
            <a:ext cx="8534037" cy="2944504"/>
          </a:xfrm>
          <a:prstGeom prst="rect">
            <a:avLst/>
          </a:prstGeom>
        </p:spPr>
        <p:txBody>
          <a:bodyPr lIns="0" tIns="0" rIns="0" bIns="0" rtlCol="0" anchor="t">
            <a:spAutoFit/>
          </a:bodyPr>
          <a:lstStyle/>
          <a:p>
            <a:pPr algn="ctr">
              <a:lnSpc>
                <a:spcPts val="7804"/>
              </a:lnSpc>
            </a:pPr>
            <a:r>
              <a:rPr lang="en-US" sz="5574">
                <a:solidFill>
                  <a:srgbClr val="FFFFFF"/>
                </a:solidFill>
                <a:latin typeface="Noto Serif Georgian"/>
              </a:rPr>
              <a:t>Telangana- Harmonising heritage with Modern Brilliance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9188" y="3914284"/>
            <a:ext cx="5182487" cy="5411813"/>
            <a:chOff x="0" y="0"/>
            <a:chExt cx="777339" cy="811736"/>
          </a:xfrm>
        </p:grpSpPr>
        <p:sp>
          <p:nvSpPr>
            <p:cNvPr id="3" name="Freeform 3"/>
            <p:cNvSpPr/>
            <p:nvPr/>
          </p:nvSpPr>
          <p:spPr>
            <a:xfrm>
              <a:off x="0" y="0"/>
              <a:ext cx="777339" cy="811736"/>
            </a:xfrm>
            <a:custGeom>
              <a:avLst/>
              <a:gdLst/>
              <a:ahLst/>
              <a:cxnLst/>
              <a:rect l="l" t="t" r="r" b="b"/>
              <a:pathLst>
                <a:path w="777339" h="811736">
                  <a:moveTo>
                    <a:pt x="388669" y="0"/>
                  </a:moveTo>
                  <a:cubicBezTo>
                    <a:pt x="174013" y="0"/>
                    <a:pt x="0" y="181713"/>
                    <a:pt x="0" y="405868"/>
                  </a:cubicBezTo>
                  <a:cubicBezTo>
                    <a:pt x="0" y="630023"/>
                    <a:pt x="174013" y="811736"/>
                    <a:pt x="388669" y="811736"/>
                  </a:cubicBezTo>
                  <a:cubicBezTo>
                    <a:pt x="603326" y="811736"/>
                    <a:pt x="777339" y="630023"/>
                    <a:pt x="777339" y="405868"/>
                  </a:cubicBezTo>
                  <a:cubicBezTo>
                    <a:pt x="777339" y="181713"/>
                    <a:pt x="603326" y="0"/>
                    <a:pt x="388669" y="0"/>
                  </a:cubicBezTo>
                  <a:close/>
                </a:path>
              </a:pathLst>
            </a:custGeom>
            <a:solidFill>
              <a:srgbClr val="7D5F3D"/>
            </a:solidFill>
            <a:ln cap="sq">
              <a:noFill/>
              <a:prstDash val="solid"/>
              <a:miter/>
            </a:ln>
          </p:spPr>
        </p:sp>
        <p:sp>
          <p:nvSpPr>
            <p:cNvPr id="4" name="TextBox 4"/>
            <p:cNvSpPr txBox="1"/>
            <p:nvPr/>
          </p:nvSpPr>
          <p:spPr>
            <a:xfrm>
              <a:off x="72876" y="57050"/>
              <a:ext cx="631588" cy="678586"/>
            </a:xfrm>
            <a:prstGeom prst="rect">
              <a:avLst/>
            </a:prstGeom>
          </p:spPr>
          <p:txBody>
            <a:bodyPr lIns="50800" tIns="50800" rIns="50800" bIns="50800" rtlCol="0" anchor="ctr"/>
            <a:lstStyle/>
            <a:p>
              <a:pPr algn="ctr">
                <a:lnSpc>
                  <a:spcPts val="2062"/>
                </a:lnSpc>
              </a:pPr>
              <a:endParaRPr/>
            </a:p>
          </p:txBody>
        </p:sp>
      </p:grpSp>
      <p:sp>
        <p:nvSpPr>
          <p:cNvPr id="5" name="Freeform 5"/>
          <p:cNvSpPr/>
          <p:nvPr/>
        </p:nvSpPr>
        <p:spPr>
          <a:xfrm>
            <a:off x="1028700" y="4538829"/>
            <a:ext cx="4235868" cy="4036533"/>
          </a:xfrm>
          <a:custGeom>
            <a:avLst/>
            <a:gdLst/>
            <a:ahLst/>
            <a:cxnLst/>
            <a:rect l="l" t="t" r="r" b="b"/>
            <a:pathLst>
              <a:path w="4235868" h="4036533">
                <a:moveTo>
                  <a:pt x="0" y="0"/>
                </a:moveTo>
                <a:lnTo>
                  <a:pt x="4235868" y="0"/>
                </a:lnTo>
                <a:lnTo>
                  <a:pt x="4235868" y="4036533"/>
                </a:lnTo>
                <a:lnTo>
                  <a:pt x="0" y="4036533"/>
                </a:lnTo>
                <a:lnTo>
                  <a:pt x="0" y="0"/>
                </a:lnTo>
                <a:close/>
              </a:path>
            </a:pathLst>
          </a:custGeom>
          <a:blipFill>
            <a:blip r:embed="rId2"/>
            <a:stretch>
              <a:fillRect l="-10110" t="-10000" r="-4827" b="-10613"/>
            </a:stretch>
          </a:blipFill>
        </p:spPr>
      </p:sp>
      <p:grpSp>
        <p:nvGrpSpPr>
          <p:cNvPr id="6" name="Group 6"/>
          <p:cNvGrpSpPr/>
          <p:nvPr/>
        </p:nvGrpSpPr>
        <p:grpSpPr>
          <a:xfrm>
            <a:off x="8189890" y="3740105"/>
            <a:ext cx="1908220" cy="190822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7471" b="-7471"/>
              </a:stretch>
            </a:blipFill>
          </p:spPr>
        </p:sp>
      </p:grpSp>
      <p:grpSp>
        <p:nvGrpSpPr>
          <p:cNvPr id="8" name="Group 8"/>
          <p:cNvGrpSpPr/>
          <p:nvPr/>
        </p:nvGrpSpPr>
        <p:grpSpPr>
          <a:xfrm>
            <a:off x="13644012" y="3657109"/>
            <a:ext cx="1763440" cy="176344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a:stretch>
            </a:blipFill>
          </p:spPr>
        </p:sp>
      </p:grpSp>
      <p:grpSp>
        <p:nvGrpSpPr>
          <p:cNvPr id="10" name="Group 10"/>
          <p:cNvGrpSpPr/>
          <p:nvPr/>
        </p:nvGrpSpPr>
        <p:grpSpPr>
          <a:xfrm>
            <a:off x="0" y="0"/>
            <a:ext cx="18288000" cy="361016"/>
            <a:chOff x="0" y="0"/>
            <a:chExt cx="4816593" cy="95082"/>
          </a:xfrm>
        </p:grpSpPr>
        <p:sp>
          <p:nvSpPr>
            <p:cNvPr id="11" name="Freeform 11"/>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12" name="TextBox 12"/>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617050"/>
            <a:ext cx="18288000" cy="2903762"/>
            <a:chOff x="0" y="0"/>
            <a:chExt cx="5878773" cy="933430"/>
          </a:xfrm>
        </p:grpSpPr>
        <p:sp>
          <p:nvSpPr>
            <p:cNvPr id="14" name="Freeform 14"/>
            <p:cNvSpPr/>
            <p:nvPr/>
          </p:nvSpPr>
          <p:spPr>
            <a:xfrm>
              <a:off x="0" y="0"/>
              <a:ext cx="5878773" cy="933430"/>
            </a:xfrm>
            <a:custGeom>
              <a:avLst/>
              <a:gdLst/>
              <a:ahLst/>
              <a:cxnLst/>
              <a:rect l="l" t="t" r="r" b="b"/>
              <a:pathLst>
                <a:path w="5878773" h="933430">
                  <a:moveTo>
                    <a:pt x="0" y="0"/>
                  </a:moveTo>
                  <a:lnTo>
                    <a:pt x="5878773" y="0"/>
                  </a:lnTo>
                  <a:lnTo>
                    <a:pt x="5878773" y="933430"/>
                  </a:lnTo>
                  <a:lnTo>
                    <a:pt x="0" y="933430"/>
                  </a:lnTo>
                  <a:close/>
                </a:path>
              </a:pathLst>
            </a:custGeom>
            <a:solidFill>
              <a:srgbClr val="7D5F3D"/>
            </a:solidFill>
          </p:spPr>
        </p:sp>
        <p:sp>
          <p:nvSpPr>
            <p:cNvPr id="15" name="TextBox 15"/>
            <p:cNvSpPr txBox="1"/>
            <p:nvPr/>
          </p:nvSpPr>
          <p:spPr>
            <a:xfrm>
              <a:off x="0" y="-47625"/>
              <a:ext cx="5878773" cy="981055"/>
            </a:xfrm>
            <a:prstGeom prst="rect">
              <a:avLst/>
            </a:prstGeom>
          </p:spPr>
          <p:txBody>
            <a:bodyPr lIns="41621" tIns="41621" rIns="41621" bIns="41621" rtlCol="0" anchor="ctr"/>
            <a:lstStyle/>
            <a:p>
              <a:pPr algn="ctr">
                <a:lnSpc>
                  <a:spcPts val="2659"/>
                </a:lnSpc>
              </a:pPr>
              <a:endParaRPr/>
            </a:p>
          </p:txBody>
        </p:sp>
      </p:grpSp>
      <p:sp>
        <p:nvSpPr>
          <p:cNvPr id="16" name="Freeform 16"/>
          <p:cNvSpPr/>
          <p:nvPr/>
        </p:nvSpPr>
        <p:spPr>
          <a:xfrm>
            <a:off x="122023" y="727962"/>
            <a:ext cx="1907361" cy="2138498"/>
          </a:xfrm>
          <a:custGeom>
            <a:avLst/>
            <a:gdLst/>
            <a:ahLst/>
            <a:cxnLst/>
            <a:rect l="l" t="t" r="r" b="b"/>
            <a:pathLst>
              <a:path w="1907361" h="2138498">
                <a:moveTo>
                  <a:pt x="0" y="0"/>
                </a:moveTo>
                <a:lnTo>
                  <a:pt x="1907361" y="0"/>
                </a:lnTo>
                <a:lnTo>
                  <a:pt x="1907361" y="2138498"/>
                </a:lnTo>
                <a:lnTo>
                  <a:pt x="0" y="2138498"/>
                </a:lnTo>
                <a:lnTo>
                  <a:pt x="0" y="0"/>
                </a:lnTo>
                <a:close/>
              </a:path>
            </a:pathLst>
          </a:custGeom>
          <a:blipFill>
            <a:blip r:embed="rId5"/>
            <a:stretch>
              <a:fillRect l="-80323" t="-2746" r="-14611" b="-13222"/>
            </a:stretch>
          </a:blipFill>
        </p:spPr>
      </p:sp>
      <p:sp>
        <p:nvSpPr>
          <p:cNvPr id="17" name="Freeform 17"/>
          <p:cNvSpPr/>
          <p:nvPr/>
        </p:nvSpPr>
        <p:spPr>
          <a:xfrm>
            <a:off x="2096784" y="719223"/>
            <a:ext cx="2087969" cy="2155975"/>
          </a:xfrm>
          <a:custGeom>
            <a:avLst/>
            <a:gdLst/>
            <a:ahLst/>
            <a:cxnLst/>
            <a:rect l="l" t="t" r="r" b="b"/>
            <a:pathLst>
              <a:path w="2087969" h="2155975">
                <a:moveTo>
                  <a:pt x="0" y="0"/>
                </a:moveTo>
                <a:lnTo>
                  <a:pt x="2087968" y="0"/>
                </a:lnTo>
                <a:lnTo>
                  <a:pt x="2087968" y="2155976"/>
                </a:lnTo>
                <a:lnTo>
                  <a:pt x="0" y="2155976"/>
                </a:lnTo>
                <a:lnTo>
                  <a:pt x="0" y="0"/>
                </a:lnTo>
                <a:close/>
              </a:path>
            </a:pathLst>
          </a:custGeom>
          <a:blipFill>
            <a:blip r:embed="rId6"/>
            <a:stretch>
              <a:fillRect l="-6310" t="-3901" r="-975"/>
            </a:stretch>
          </a:blipFill>
        </p:spPr>
      </p:sp>
      <p:sp>
        <p:nvSpPr>
          <p:cNvPr id="18" name="Freeform 18"/>
          <p:cNvSpPr/>
          <p:nvPr/>
        </p:nvSpPr>
        <p:spPr>
          <a:xfrm>
            <a:off x="4289527" y="719223"/>
            <a:ext cx="2192811" cy="2155975"/>
          </a:xfrm>
          <a:custGeom>
            <a:avLst/>
            <a:gdLst/>
            <a:ahLst/>
            <a:cxnLst/>
            <a:rect l="l" t="t" r="r" b="b"/>
            <a:pathLst>
              <a:path w="2192811" h="2155975">
                <a:moveTo>
                  <a:pt x="0" y="0"/>
                </a:moveTo>
                <a:lnTo>
                  <a:pt x="2192811" y="0"/>
                </a:lnTo>
                <a:lnTo>
                  <a:pt x="2192811" y="2155976"/>
                </a:lnTo>
                <a:lnTo>
                  <a:pt x="0" y="2155976"/>
                </a:lnTo>
                <a:lnTo>
                  <a:pt x="0" y="0"/>
                </a:lnTo>
                <a:close/>
              </a:path>
            </a:pathLst>
          </a:custGeom>
          <a:blipFill>
            <a:blip r:embed="rId7"/>
            <a:stretch>
              <a:fillRect l="-39038" t="-1913" r="-38975"/>
            </a:stretch>
          </a:blipFill>
        </p:spPr>
      </p:sp>
      <p:sp>
        <p:nvSpPr>
          <p:cNvPr id="19" name="Freeform 19"/>
          <p:cNvSpPr/>
          <p:nvPr/>
        </p:nvSpPr>
        <p:spPr>
          <a:xfrm>
            <a:off x="6587113" y="719223"/>
            <a:ext cx="2420131" cy="2147236"/>
          </a:xfrm>
          <a:custGeom>
            <a:avLst/>
            <a:gdLst/>
            <a:ahLst/>
            <a:cxnLst/>
            <a:rect l="l" t="t" r="r" b="b"/>
            <a:pathLst>
              <a:path w="2420131" h="2147236">
                <a:moveTo>
                  <a:pt x="0" y="0"/>
                </a:moveTo>
                <a:lnTo>
                  <a:pt x="2420131" y="0"/>
                </a:lnTo>
                <a:lnTo>
                  <a:pt x="2420131" y="2147237"/>
                </a:lnTo>
                <a:lnTo>
                  <a:pt x="0" y="2147237"/>
                </a:lnTo>
                <a:lnTo>
                  <a:pt x="0" y="0"/>
                </a:lnTo>
                <a:close/>
              </a:path>
            </a:pathLst>
          </a:custGeom>
          <a:blipFill>
            <a:blip r:embed="rId8"/>
            <a:stretch>
              <a:fillRect l="-39253" t="-14028" r="-26297" b="-11453"/>
            </a:stretch>
          </a:blipFill>
        </p:spPr>
      </p:sp>
      <p:sp>
        <p:nvSpPr>
          <p:cNvPr id="20" name="Freeform 20"/>
          <p:cNvSpPr/>
          <p:nvPr/>
        </p:nvSpPr>
        <p:spPr>
          <a:xfrm>
            <a:off x="9115416" y="719223"/>
            <a:ext cx="1965387" cy="2147236"/>
          </a:xfrm>
          <a:custGeom>
            <a:avLst/>
            <a:gdLst/>
            <a:ahLst/>
            <a:cxnLst/>
            <a:rect l="l" t="t" r="r" b="b"/>
            <a:pathLst>
              <a:path w="1965387" h="2147236">
                <a:moveTo>
                  <a:pt x="0" y="0"/>
                </a:moveTo>
                <a:lnTo>
                  <a:pt x="1965388" y="0"/>
                </a:lnTo>
                <a:lnTo>
                  <a:pt x="1965388" y="2147237"/>
                </a:lnTo>
                <a:lnTo>
                  <a:pt x="0" y="2147237"/>
                </a:lnTo>
                <a:lnTo>
                  <a:pt x="0" y="0"/>
                </a:lnTo>
                <a:close/>
              </a:path>
            </a:pathLst>
          </a:custGeom>
          <a:blipFill>
            <a:blip r:embed="rId9"/>
            <a:stretch>
              <a:fillRect l="-9902" t="-2777" r="-39812"/>
            </a:stretch>
          </a:blipFill>
        </p:spPr>
      </p:sp>
      <p:grpSp>
        <p:nvGrpSpPr>
          <p:cNvPr id="21" name="Group 21"/>
          <p:cNvGrpSpPr/>
          <p:nvPr/>
        </p:nvGrpSpPr>
        <p:grpSpPr>
          <a:xfrm>
            <a:off x="0" y="9925984"/>
            <a:ext cx="18288000" cy="361016"/>
            <a:chOff x="0" y="0"/>
            <a:chExt cx="4816593" cy="95082"/>
          </a:xfrm>
        </p:grpSpPr>
        <p:sp>
          <p:nvSpPr>
            <p:cNvPr id="22" name="Freeform 22"/>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23" name="TextBox 23"/>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11170416" y="719223"/>
            <a:ext cx="2112357" cy="2155975"/>
          </a:xfrm>
          <a:custGeom>
            <a:avLst/>
            <a:gdLst/>
            <a:ahLst/>
            <a:cxnLst/>
            <a:rect l="l" t="t" r="r" b="b"/>
            <a:pathLst>
              <a:path w="2112357" h="2155975">
                <a:moveTo>
                  <a:pt x="0" y="0"/>
                </a:moveTo>
                <a:lnTo>
                  <a:pt x="2112357" y="0"/>
                </a:lnTo>
                <a:lnTo>
                  <a:pt x="2112357" y="2155976"/>
                </a:lnTo>
                <a:lnTo>
                  <a:pt x="0" y="2155976"/>
                </a:lnTo>
                <a:lnTo>
                  <a:pt x="0" y="0"/>
                </a:lnTo>
                <a:close/>
              </a:path>
            </a:pathLst>
          </a:custGeom>
          <a:blipFill>
            <a:blip r:embed="rId10"/>
            <a:stretch>
              <a:fillRect l="-55282" t="-1913" r="-420" b="-12501"/>
            </a:stretch>
          </a:blipFill>
        </p:spPr>
      </p:sp>
      <p:sp>
        <p:nvSpPr>
          <p:cNvPr id="25" name="Freeform 25"/>
          <p:cNvSpPr/>
          <p:nvPr/>
        </p:nvSpPr>
        <p:spPr>
          <a:xfrm>
            <a:off x="13387548" y="719223"/>
            <a:ext cx="2276367" cy="2147236"/>
          </a:xfrm>
          <a:custGeom>
            <a:avLst/>
            <a:gdLst/>
            <a:ahLst/>
            <a:cxnLst/>
            <a:rect l="l" t="t" r="r" b="b"/>
            <a:pathLst>
              <a:path w="2276367" h="2147236">
                <a:moveTo>
                  <a:pt x="0" y="0"/>
                </a:moveTo>
                <a:lnTo>
                  <a:pt x="2276368" y="0"/>
                </a:lnTo>
                <a:lnTo>
                  <a:pt x="2276368" y="2147237"/>
                </a:lnTo>
                <a:lnTo>
                  <a:pt x="0" y="2147237"/>
                </a:lnTo>
                <a:lnTo>
                  <a:pt x="0" y="0"/>
                </a:lnTo>
                <a:close/>
              </a:path>
            </a:pathLst>
          </a:custGeom>
          <a:blipFill>
            <a:blip r:embed="rId11"/>
            <a:stretch>
              <a:fillRect t="-14105" r="-81712" b="-19587"/>
            </a:stretch>
          </a:blipFill>
        </p:spPr>
      </p:sp>
      <p:sp>
        <p:nvSpPr>
          <p:cNvPr id="26" name="Freeform 26"/>
          <p:cNvSpPr/>
          <p:nvPr/>
        </p:nvSpPr>
        <p:spPr>
          <a:xfrm>
            <a:off x="15772280" y="719223"/>
            <a:ext cx="2419658" cy="2155975"/>
          </a:xfrm>
          <a:custGeom>
            <a:avLst/>
            <a:gdLst/>
            <a:ahLst/>
            <a:cxnLst/>
            <a:rect l="l" t="t" r="r" b="b"/>
            <a:pathLst>
              <a:path w="2419658" h="2155975">
                <a:moveTo>
                  <a:pt x="0" y="0"/>
                </a:moveTo>
                <a:lnTo>
                  <a:pt x="2419658" y="0"/>
                </a:lnTo>
                <a:lnTo>
                  <a:pt x="2419658" y="2155976"/>
                </a:lnTo>
                <a:lnTo>
                  <a:pt x="0" y="2155976"/>
                </a:lnTo>
                <a:lnTo>
                  <a:pt x="0" y="0"/>
                </a:lnTo>
                <a:close/>
              </a:path>
            </a:pathLst>
          </a:custGeom>
          <a:blipFill>
            <a:blip r:embed="rId12"/>
            <a:stretch>
              <a:fillRect l="-5689" r="-5689"/>
            </a:stretch>
          </a:blipFill>
        </p:spPr>
      </p:sp>
      <p:sp>
        <p:nvSpPr>
          <p:cNvPr id="27" name="TextBox 27"/>
          <p:cNvSpPr txBox="1"/>
          <p:nvPr/>
        </p:nvSpPr>
        <p:spPr>
          <a:xfrm>
            <a:off x="6565542" y="2914773"/>
            <a:ext cx="2151407" cy="496698"/>
          </a:xfrm>
          <a:prstGeom prst="rect">
            <a:avLst/>
          </a:prstGeom>
        </p:spPr>
        <p:txBody>
          <a:bodyPr lIns="0" tIns="0" rIns="0" bIns="0" rtlCol="0" anchor="t">
            <a:spAutoFit/>
          </a:bodyPr>
          <a:lstStyle/>
          <a:p>
            <a:pPr marL="0" lvl="0" indent="0" algn="ctr">
              <a:lnSpc>
                <a:spcPts val="2062"/>
              </a:lnSpc>
              <a:spcBef>
                <a:spcPct val="0"/>
              </a:spcBef>
            </a:pPr>
            <a:r>
              <a:rPr lang="en-US" sz="1473" u="none" strike="noStrike">
                <a:solidFill>
                  <a:srgbClr val="FFFFFF"/>
                </a:solidFill>
                <a:latin typeface="Merriweather"/>
              </a:rPr>
              <a:t>Pangallu</a:t>
            </a:r>
          </a:p>
          <a:p>
            <a:pPr marL="0" lvl="0" indent="0" algn="ctr">
              <a:lnSpc>
                <a:spcPts val="2062"/>
              </a:lnSpc>
              <a:spcBef>
                <a:spcPct val="0"/>
              </a:spcBef>
            </a:pPr>
            <a:r>
              <a:rPr lang="en-US" sz="1473" u="none" strike="noStrike">
                <a:solidFill>
                  <a:srgbClr val="FFFFFF"/>
                </a:solidFill>
                <a:latin typeface="Merriweather"/>
              </a:rPr>
              <a:t>Nalgonda</a:t>
            </a:r>
          </a:p>
        </p:txBody>
      </p:sp>
      <p:sp>
        <p:nvSpPr>
          <p:cNvPr id="28" name="TextBox 28"/>
          <p:cNvSpPr txBox="1"/>
          <p:nvPr/>
        </p:nvSpPr>
        <p:spPr>
          <a:xfrm>
            <a:off x="1871701" y="2914057"/>
            <a:ext cx="2151407" cy="496698"/>
          </a:xfrm>
          <a:prstGeom prst="rect">
            <a:avLst/>
          </a:prstGeom>
        </p:spPr>
        <p:txBody>
          <a:bodyPr lIns="0" tIns="0" rIns="0" bIns="0" rtlCol="0" anchor="t">
            <a:spAutoFit/>
          </a:bodyPr>
          <a:lstStyle/>
          <a:p>
            <a:pPr marL="0" lvl="0" indent="0" algn="ctr">
              <a:lnSpc>
                <a:spcPts val="2062"/>
              </a:lnSpc>
              <a:spcBef>
                <a:spcPct val="0"/>
              </a:spcBef>
            </a:pPr>
            <a:r>
              <a:rPr lang="en-US" sz="1473" u="none" strike="noStrike">
                <a:solidFill>
                  <a:srgbClr val="FFFFFF"/>
                </a:solidFill>
                <a:latin typeface="Merriweather"/>
              </a:rPr>
              <a:t>Warangal Fort</a:t>
            </a:r>
          </a:p>
          <a:p>
            <a:pPr marL="0" lvl="0" indent="0" algn="ctr">
              <a:lnSpc>
                <a:spcPts val="2062"/>
              </a:lnSpc>
              <a:spcBef>
                <a:spcPct val="0"/>
              </a:spcBef>
            </a:pPr>
            <a:r>
              <a:rPr lang="en-US" sz="1473" u="none" strike="noStrike">
                <a:solidFill>
                  <a:srgbClr val="FFFFFF"/>
                </a:solidFill>
                <a:latin typeface="Merriweather"/>
              </a:rPr>
              <a:t>Warangal</a:t>
            </a:r>
          </a:p>
        </p:txBody>
      </p:sp>
      <p:sp>
        <p:nvSpPr>
          <p:cNvPr id="29" name="TextBox 29"/>
          <p:cNvSpPr txBox="1"/>
          <p:nvPr/>
        </p:nvSpPr>
        <p:spPr>
          <a:xfrm>
            <a:off x="4330931" y="2902879"/>
            <a:ext cx="2151407" cy="754230"/>
          </a:xfrm>
          <a:prstGeom prst="rect">
            <a:avLst/>
          </a:prstGeom>
        </p:spPr>
        <p:txBody>
          <a:bodyPr lIns="0" tIns="0" rIns="0" bIns="0" rtlCol="0" anchor="t">
            <a:spAutoFit/>
          </a:bodyPr>
          <a:lstStyle/>
          <a:p>
            <a:pPr marL="0" lvl="0" indent="0" algn="ctr">
              <a:lnSpc>
                <a:spcPts val="2062"/>
              </a:lnSpc>
              <a:spcBef>
                <a:spcPct val="0"/>
              </a:spcBef>
            </a:pPr>
            <a:r>
              <a:rPr lang="en-US" sz="1473" u="none" strike="noStrike">
                <a:solidFill>
                  <a:srgbClr val="FFFFFF"/>
                </a:solidFill>
                <a:latin typeface="Merriweather"/>
              </a:rPr>
              <a:t>Taj Falaknuma Palace Hyderabad</a:t>
            </a:r>
          </a:p>
          <a:p>
            <a:pPr marL="0" lvl="0" indent="0" algn="ctr">
              <a:lnSpc>
                <a:spcPts val="2062"/>
              </a:lnSpc>
              <a:spcBef>
                <a:spcPct val="0"/>
              </a:spcBef>
            </a:pPr>
            <a:endParaRPr lang="en-US" sz="1473" u="none" strike="noStrike">
              <a:solidFill>
                <a:srgbClr val="FFFFFF"/>
              </a:solidFill>
              <a:latin typeface="Merriweather"/>
            </a:endParaRPr>
          </a:p>
        </p:txBody>
      </p:sp>
      <p:sp>
        <p:nvSpPr>
          <p:cNvPr id="30" name="TextBox 30"/>
          <p:cNvSpPr txBox="1"/>
          <p:nvPr/>
        </p:nvSpPr>
        <p:spPr>
          <a:xfrm>
            <a:off x="0" y="2914057"/>
            <a:ext cx="2151407" cy="496698"/>
          </a:xfrm>
          <a:prstGeom prst="rect">
            <a:avLst/>
          </a:prstGeom>
        </p:spPr>
        <p:txBody>
          <a:bodyPr lIns="0" tIns="0" rIns="0" bIns="0" rtlCol="0" anchor="t">
            <a:spAutoFit/>
          </a:bodyPr>
          <a:lstStyle/>
          <a:p>
            <a:pPr algn="ctr">
              <a:lnSpc>
                <a:spcPts val="2062"/>
              </a:lnSpc>
            </a:pPr>
            <a:r>
              <a:rPr lang="en-US" sz="1473">
                <a:solidFill>
                  <a:srgbClr val="FFFFFF"/>
                </a:solidFill>
                <a:latin typeface="Merriweather"/>
              </a:rPr>
              <a:t>Charminar</a:t>
            </a:r>
          </a:p>
          <a:p>
            <a:pPr algn="ctr">
              <a:lnSpc>
                <a:spcPts val="2062"/>
              </a:lnSpc>
            </a:pPr>
            <a:r>
              <a:rPr lang="en-US" sz="1473">
                <a:solidFill>
                  <a:srgbClr val="FFFFFF"/>
                </a:solidFill>
                <a:latin typeface="Merriweather"/>
              </a:rPr>
              <a:t>Hyderabad</a:t>
            </a:r>
          </a:p>
        </p:txBody>
      </p:sp>
      <p:sp>
        <p:nvSpPr>
          <p:cNvPr id="31" name="TextBox 31"/>
          <p:cNvSpPr txBox="1"/>
          <p:nvPr/>
        </p:nvSpPr>
        <p:spPr>
          <a:xfrm>
            <a:off x="9007244" y="2914057"/>
            <a:ext cx="2151407" cy="496698"/>
          </a:xfrm>
          <a:prstGeom prst="rect">
            <a:avLst/>
          </a:prstGeom>
        </p:spPr>
        <p:txBody>
          <a:bodyPr lIns="0" tIns="0" rIns="0" bIns="0" rtlCol="0" anchor="t">
            <a:spAutoFit/>
          </a:bodyPr>
          <a:lstStyle/>
          <a:p>
            <a:pPr marL="0" lvl="0" indent="0" algn="ctr">
              <a:lnSpc>
                <a:spcPts val="2062"/>
              </a:lnSpc>
              <a:spcBef>
                <a:spcPct val="0"/>
              </a:spcBef>
            </a:pPr>
            <a:r>
              <a:rPr lang="en-US" sz="1473" u="none" strike="noStrike">
                <a:solidFill>
                  <a:srgbClr val="FFFFFF"/>
                </a:solidFill>
                <a:latin typeface="Merriweather"/>
              </a:rPr>
              <a:t>Golconda Fort</a:t>
            </a:r>
          </a:p>
          <a:p>
            <a:pPr marL="0" lvl="0" indent="0" algn="ctr">
              <a:lnSpc>
                <a:spcPts val="2062"/>
              </a:lnSpc>
              <a:spcBef>
                <a:spcPct val="0"/>
              </a:spcBef>
            </a:pPr>
            <a:r>
              <a:rPr lang="en-US" sz="1473" u="none" strike="noStrike">
                <a:solidFill>
                  <a:srgbClr val="FFFFFF"/>
                </a:solidFill>
                <a:latin typeface="Merriweather"/>
              </a:rPr>
              <a:t>Hyderabad</a:t>
            </a:r>
          </a:p>
        </p:txBody>
      </p:sp>
      <p:sp>
        <p:nvSpPr>
          <p:cNvPr id="32" name="TextBox 32"/>
          <p:cNvSpPr txBox="1"/>
          <p:nvPr/>
        </p:nvSpPr>
        <p:spPr>
          <a:xfrm>
            <a:off x="6137497" y="5600700"/>
            <a:ext cx="6013005" cy="737235"/>
          </a:xfrm>
          <a:prstGeom prst="rect">
            <a:avLst/>
          </a:prstGeom>
        </p:spPr>
        <p:txBody>
          <a:bodyPr lIns="0" tIns="0" rIns="0" bIns="0" rtlCol="0" anchor="t">
            <a:spAutoFit/>
          </a:bodyPr>
          <a:lstStyle/>
          <a:p>
            <a:pPr marL="0" lvl="0" indent="0" algn="ctr">
              <a:lnSpc>
                <a:spcPts val="2940"/>
              </a:lnSpc>
              <a:spcBef>
                <a:spcPct val="0"/>
              </a:spcBef>
            </a:pPr>
            <a:r>
              <a:rPr lang="en-US" sz="2100" u="none" strike="noStrike">
                <a:solidFill>
                  <a:srgbClr val="000000"/>
                </a:solidFill>
                <a:latin typeface="Merriweather Bold"/>
              </a:rPr>
              <a:t>Dr. (Smt.) Tamilisai Soundararajan</a:t>
            </a:r>
          </a:p>
          <a:p>
            <a:pPr marL="0" lvl="0" indent="0" algn="ctr">
              <a:lnSpc>
                <a:spcPts val="2940"/>
              </a:lnSpc>
              <a:spcBef>
                <a:spcPct val="0"/>
              </a:spcBef>
            </a:pPr>
            <a:r>
              <a:rPr lang="en-US" sz="2100" u="none" strike="noStrike">
                <a:solidFill>
                  <a:srgbClr val="000000"/>
                </a:solidFill>
                <a:latin typeface="Merriweather"/>
              </a:rPr>
              <a:t>Governor</a:t>
            </a:r>
          </a:p>
        </p:txBody>
      </p:sp>
      <p:sp>
        <p:nvSpPr>
          <p:cNvPr id="33" name="TextBox 33"/>
          <p:cNvSpPr txBox="1"/>
          <p:nvPr/>
        </p:nvSpPr>
        <p:spPr>
          <a:xfrm>
            <a:off x="12486055" y="5498297"/>
            <a:ext cx="4773245" cy="737235"/>
          </a:xfrm>
          <a:prstGeom prst="rect">
            <a:avLst/>
          </a:prstGeom>
        </p:spPr>
        <p:txBody>
          <a:bodyPr lIns="0" tIns="0" rIns="0" bIns="0" rtlCol="0" anchor="t">
            <a:spAutoFit/>
          </a:bodyPr>
          <a:lstStyle/>
          <a:p>
            <a:pPr algn="ctr">
              <a:lnSpc>
                <a:spcPts val="2940"/>
              </a:lnSpc>
            </a:pPr>
            <a:r>
              <a:rPr lang="en-US" sz="2100">
                <a:solidFill>
                  <a:srgbClr val="000000"/>
                </a:solidFill>
                <a:latin typeface="Merriweather Bold"/>
              </a:rPr>
              <a:t>Sri Anumula Revanth Reddy</a:t>
            </a:r>
          </a:p>
          <a:p>
            <a:pPr algn="ctr">
              <a:lnSpc>
                <a:spcPts val="2940"/>
              </a:lnSpc>
            </a:pPr>
            <a:r>
              <a:rPr lang="en-US" sz="2100">
                <a:solidFill>
                  <a:srgbClr val="000000"/>
                </a:solidFill>
                <a:latin typeface="Merriweather"/>
              </a:rPr>
              <a:t>Chief Minister</a:t>
            </a:r>
          </a:p>
        </p:txBody>
      </p:sp>
      <p:sp>
        <p:nvSpPr>
          <p:cNvPr id="34" name="TextBox 34"/>
          <p:cNvSpPr txBox="1"/>
          <p:nvPr/>
        </p:nvSpPr>
        <p:spPr>
          <a:xfrm>
            <a:off x="5785049" y="6387932"/>
            <a:ext cx="12180107" cy="3337560"/>
          </a:xfrm>
          <a:prstGeom prst="rect">
            <a:avLst/>
          </a:prstGeom>
        </p:spPr>
        <p:txBody>
          <a:bodyPr lIns="0" tIns="0" rIns="0" bIns="0" rtlCol="0" anchor="t">
            <a:spAutoFit/>
          </a:bodyPr>
          <a:lstStyle/>
          <a:p>
            <a:pPr algn="ctr">
              <a:lnSpc>
                <a:spcPts val="2940"/>
              </a:lnSpc>
            </a:pPr>
            <a:r>
              <a:rPr lang="en-US" sz="2100">
                <a:solidFill>
                  <a:srgbClr val="275B4B"/>
                </a:solidFill>
                <a:latin typeface="Merriweather Bold"/>
              </a:rPr>
              <a:t>Telangana came into its own as India’s 29th state on June 2, 2014, in a historic moment that echoed the aspirations and resilience of its people. This vibrant state, born out of the spirited struggle for identity, has since blossomed into a dynamic blend of tradition and modernity, captivating hearts with its unique charm.  Hyderabad (also known as Bhagya Nagaram) is the fifth largest metropolis of India and the capital of the states of Telangana . It is known for its rich history and culture with monuments, mosques, temples, and a rich and varied heritage in arts, crafts and dance. Also known as The City of Nizams and The City of Pearls, Hyderabad is today one of the fast-developing cities in the country and a modern hub of IT, ITES, and Biotechnology.</a:t>
            </a:r>
          </a:p>
        </p:txBody>
      </p:sp>
      <p:sp>
        <p:nvSpPr>
          <p:cNvPr id="35" name="TextBox 35"/>
          <p:cNvSpPr txBox="1"/>
          <p:nvPr/>
        </p:nvSpPr>
        <p:spPr>
          <a:xfrm>
            <a:off x="11136395" y="2902879"/>
            <a:ext cx="2151407" cy="495983"/>
          </a:xfrm>
          <a:prstGeom prst="rect">
            <a:avLst/>
          </a:prstGeom>
        </p:spPr>
        <p:txBody>
          <a:bodyPr lIns="0" tIns="0" rIns="0" bIns="0" rtlCol="0" anchor="t">
            <a:spAutoFit/>
          </a:bodyPr>
          <a:lstStyle/>
          <a:p>
            <a:pPr algn="ctr">
              <a:lnSpc>
                <a:spcPts val="2062"/>
              </a:lnSpc>
            </a:pPr>
            <a:r>
              <a:rPr lang="en-US" sz="1473">
                <a:solidFill>
                  <a:srgbClr val="FFFFFF"/>
                </a:solidFill>
                <a:latin typeface="Merriweather"/>
              </a:rPr>
              <a:t> Salar Jung Museum</a:t>
            </a:r>
          </a:p>
          <a:p>
            <a:pPr marL="0" lvl="0" indent="0" algn="ctr">
              <a:lnSpc>
                <a:spcPts val="2062"/>
              </a:lnSpc>
              <a:spcBef>
                <a:spcPct val="0"/>
              </a:spcBef>
            </a:pPr>
            <a:r>
              <a:rPr lang="en-US" sz="1473">
                <a:solidFill>
                  <a:srgbClr val="FFFFFF"/>
                </a:solidFill>
                <a:latin typeface="Merriweather"/>
              </a:rPr>
              <a:t>Art Museums</a:t>
            </a:r>
          </a:p>
        </p:txBody>
      </p:sp>
      <p:sp>
        <p:nvSpPr>
          <p:cNvPr id="36" name="TextBox 36"/>
          <p:cNvSpPr txBox="1"/>
          <p:nvPr/>
        </p:nvSpPr>
        <p:spPr>
          <a:xfrm>
            <a:off x="15772280" y="2915488"/>
            <a:ext cx="2376113" cy="495983"/>
          </a:xfrm>
          <a:prstGeom prst="rect">
            <a:avLst/>
          </a:prstGeom>
        </p:spPr>
        <p:txBody>
          <a:bodyPr lIns="0" tIns="0" rIns="0" bIns="0" rtlCol="0" anchor="t">
            <a:spAutoFit/>
          </a:bodyPr>
          <a:lstStyle/>
          <a:p>
            <a:pPr algn="ctr">
              <a:lnSpc>
                <a:spcPts val="2062"/>
              </a:lnSpc>
            </a:pPr>
            <a:r>
              <a:rPr lang="en-US" sz="1473">
                <a:solidFill>
                  <a:srgbClr val="FFFFFF"/>
                </a:solidFill>
                <a:latin typeface="Merriweather"/>
              </a:rPr>
              <a:t>  Ramoji Film City</a:t>
            </a:r>
          </a:p>
          <a:p>
            <a:pPr marL="0" lvl="0" indent="0" algn="ctr">
              <a:lnSpc>
                <a:spcPts val="2062"/>
              </a:lnSpc>
              <a:spcBef>
                <a:spcPct val="0"/>
              </a:spcBef>
            </a:pPr>
            <a:r>
              <a:rPr lang="en-US" sz="1473">
                <a:solidFill>
                  <a:srgbClr val="FFFFFF"/>
                </a:solidFill>
                <a:latin typeface="Merriweather"/>
              </a:rPr>
              <a:t>Hyderabad</a:t>
            </a:r>
          </a:p>
        </p:txBody>
      </p:sp>
      <p:sp>
        <p:nvSpPr>
          <p:cNvPr id="37" name="TextBox 37"/>
          <p:cNvSpPr txBox="1"/>
          <p:nvPr/>
        </p:nvSpPr>
        <p:spPr>
          <a:xfrm>
            <a:off x="13287802" y="2915488"/>
            <a:ext cx="2376113" cy="495983"/>
          </a:xfrm>
          <a:prstGeom prst="rect">
            <a:avLst/>
          </a:prstGeom>
        </p:spPr>
        <p:txBody>
          <a:bodyPr lIns="0" tIns="0" rIns="0" bIns="0" rtlCol="0" anchor="t">
            <a:spAutoFit/>
          </a:bodyPr>
          <a:lstStyle/>
          <a:p>
            <a:pPr algn="ctr">
              <a:lnSpc>
                <a:spcPts val="2062"/>
              </a:lnSpc>
            </a:pPr>
            <a:r>
              <a:rPr lang="en-US" sz="1473">
                <a:solidFill>
                  <a:srgbClr val="FFFFFF"/>
                </a:solidFill>
                <a:latin typeface="Merriweather"/>
              </a:rPr>
              <a:t> Ujjaini Mahakali Temple</a:t>
            </a:r>
          </a:p>
          <a:p>
            <a:pPr marL="0" lvl="0" indent="0" algn="ctr">
              <a:lnSpc>
                <a:spcPts val="2062"/>
              </a:lnSpc>
              <a:spcBef>
                <a:spcPct val="0"/>
              </a:spcBef>
            </a:pPr>
            <a:r>
              <a:rPr lang="en-US" sz="1473">
                <a:solidFill>
                  <a:srgbClr val="FFFFFF"/>
                </a:solidFill>
                <a:latin typeface="Merriweather"/>
              </a:rPr>
              <a:t>Secunderabad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786"/>
            <a:ext cx="18288000" cy="361016"/>
            <a:chOff x="0" y="0"/>
            <a:chExt cx="4816593" cy="95082"/>
          </a:xfrm>
        </p:grpSpPr>
        <p:sp>
          <p:nvSpPr>
            <p:cNvPr id="3" name="Freeform 3"/>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4" name="TextBox 4"/>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9925984"/>
            <a:ext cx="18288000" cy="361016"/>
            <a:chOff x="0" y="0"/>
            <a:chExt cx="4816593" cy="95082"/>
          </a:xfrm>
        </p:grpSpPr>
        <p:sp>
          <p:nvSpPr>
            <p:cNvPr id="6" name="Freeform 6"/>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7" name="TextBox 7"/>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80333" y="797025"/>
            <a:ext cx="6631233" cy="4578151"/>
            <a:chOff x="0" y="0"/>
            <a:chExt cx="8841644" cy="6104201"/>
          </a:xfrm>
        </p:grpSpPr>
        <p:grpSp>
          <p:nvGrpSpPr>
            <p:cNvPr id="9" name="Group 9"/>
            <p:cNvGrpSpPr/>
            <p:nvPr/>
          </p:nvGrpSpPr>
          <p:grpSpPr>
            <a:xfrm>
              <a:off x="0" y="0"/>
              <a:ext cx="8841644" cy="6104201"/>
              <a:chOff x="0" y="0"/>
              <a:chExt cx="1746498" cy="1205768"/>
            </a:xfrm>
          </p:grpSpPr>
          <p:sp>
            <p:nvSpPr>
              <p:cNvPr id="10" name="Freeform 10"/>
              <p:cNvSpPr/>
              <p:nvPr/>
            </p:nvSpPr>
            <p:spPr>
              <a:xfrm>
                <a:off x="0" y="0"/>
                <a:ext cx="1746498" cy="1205768"/>
              </a:xfrm>
              <a:custGeom>
                <a:avLst/>
                <a:gdLst/>
                <a:ahLst/>
                <a:cxnLst/>
                <a:rect l="l" t="t" r="r" b="b"/>
                <a:pathLst>
                  <a:path w="1746498" h="1205768">
                    <a:moveTo>
                      <a:pt x="0" y="0"/>
                    </a:moveTo>
                    <a:lnTo>
                      <a:pt x="1746498" y="0"/>
                    </a:lnTo>
                    <a:lnTo>
                      <a:pt x="1746498" y="1205768"/>
                    </a:lnTo>
                    <a:lnTo>
                      <a:pt x="0" y="1205768"/>
                    </a:lnTo>
                    <a:close/>
                  </a:path>
                </a:pathLst>
              </a:custGeom>
              <a:solidFill>
                <a:srgbClr val="7D5F3D"/>
              </a:solidFill>
            </p:spPr>
          </p:sp>
          <p:sp>
            <p:nvSpPr>
              <p:cNvPr id="11" name="TextBox 11"/>
              <p:cNvSpPr txBox="1"/>
              <p:nvPr/>
            </p:nvSpPr>
            <p:spPr>
              <a:xfrm>
                <a:off x="0" y="-19050"/>
                <a:ext cx="1746498" cy="1224818"/>
              </a:xfrm>
              <a:prstGeom prst="rect">
                <a:avLst/>
              </a:prstGeom>
            </p:spPr>
            <p:txBody>
              <a:bodyPr lIns="50800" tIns="50800" rIns="50800" bIns="50800" rtlCol="0" anchor="ctr"/>
              <a:lstStyle/>
              <a:p>
                <a:pPr algn="ctr">
                  <a:lnSpc>
                    <a:spcPts val="2062"/>
                  </a:lnSpc>
                </a:pPr>
                <a:endParaRPr/>
              </a:p>
            </p:txBody>
          </p:sp>
        </p:grpSp>
        <p:sp>
          <p:nvSpPr>
            <p:cNvPr id="12" name="TextBox 12"/>
            <p:cNvSpPr txBox="1"/>
            <p:nvPr/>
          </p:nvSpPr>
          <p:spPr>
            <a:xfrm>
              <a:off x="0" y="-7475"/>
              <a:ext cx="8273188" cy="5957226"/>
            </a:xfrm>
            <a:prstGeom prst="rect">
              <a:avLst/>
            </a:prstGeom>
          </p:spPr>
          <p:txBody>
            <a:bodyPr lIns="0" tIns="0" rIns="0" bIns="0" rtlCol="0" anchor="t">
              <a:spAutoFit/>
            </a:bodyPr>
            <a:lstStyle/>
            <a:p>
              <a:pPr>
                <a:lnSpc>
                  <a:spcPts val="12042"/>
                </a:lnSpc>
              </a:pPr>
              <a:r>
                <a:rPr lang="en-US" sz="8601" dirty="0">
                  <a:solidFill>
                    <a:srgbClr val="E5E1B3"/>
                  </a:solidFill>
                  <a:latin typeface="League Spartan"/>
                </a:rPr>
                <a:t>Telangana Tourism </a:t>
              </a:r>
            </a:p>
            <a:p>
              <a:pPr>
                <a:lnSpc>
                  <a:spcPts val="12042"/>
                </a:lnSpc>
              </a:pPr>
              <a:r>
                <a:rPr lang="en-US" sz="8601" dirty="0">
                  <a:solidFill>
                    <a:srgbClr val="E5E1B3"/>
                  </a:solidFill>
                  <a:latin typeface="League Spartan"/>
                </a:rPr>
                <a:t>Insights  </a:t>
              </a:r>
            </a:p>
          </p:txBody>
        </p:sp>
      </p:grpSp>
      <p:grpSp>
        <p:nvGrpSpPr>
          <p:cNvPr id="13" name="Group 13"/>
          <p:cNvGrpSpPr/>
          <p:nvPr/>
        </p:nvGrpSpPr>
        <p:grpSpPr>
          <a:xfrm>
            <a:off x="7307314" y="855712"/>
            <a:ext cx="10662614" cy="1590785"/>
            <a:chOff x="0" y="-76200"/>
            <a:chExt cx="14216819" cy="2121046"/>
          </a:xfrm>
        </p:grpSpPr>
        <p:sp>
          <p:nvSpPr>
            <p:cNvPr id="14" name="TextBox 14"/>
            <p:cNvSpPr txBox="1"/>
            <p:nvPr/>
          </p:nvSpPr>
          <p:spPr>
            <a:xfrm>
              <a:off x="1548641" y="-76200"/>
              <a:ext cx="12668178" cy="1773946"/>
            </a:xfrm>
            <a:prstGeom prst="rect">
              <a:avLst/>
            </a:prstGeom>
          </p:spPr>
          <p:txBody>
            <a:bodyPr lIns="0" tIns="0" rIns="0" bIns="0" rtlCol="0" anchor="t">
              <a:spAutoFit/>
            </a:bodyPr>
            <a:lstStyle/>
            <a:p>
              <a:pPr>
                <a:lnSpc>
                  <a:spcPts val="5417"/>
                </a:lnSpc>
              </a:pPr>
              <a:r>
                <a:rPr lang="en-US" sz="3869">
                  <a:solidFill>
                    <a:srgbClr val="275B4B"/>
                  </a:solidFill>
                  <a:latin typeface="Merriweather Bold"/>
                </a:rPr>
                <a:t>Top 10 districts that have the highest visitors overall (2016-2019)  </a:t>
              </a:r>
            </a:p>
          </p:txBody>
        </p:sp>
        <p:sp>
          <p:nvSpPr>
            <p:cNvPr id="15" name="TextBox 15"/>
            <p:cNvSpPr txBox="1"/>
            <p:nvPr/>
          </p:nvSpPr>
          <p:spPr>
            <a:xfrm>
              <a:off x="0" y="-17000"/>
              <a:ext cx="1548641" cy="2061846"/>
            </a:xfrm>
            <a:prstGeom prst="rect">
              <a:avLst/>
            </a:prstGeom>
          </p:spPr>
          <p:txBody>
            <a:bodyPr wrap="square" lIns="0" tIns="0" rIns="0" bIns="0" rtlCol="0" anchor="t">
              <a:spAutoFit/>
            </a:bodyPr>
            <a:lstStyle/>
            <a:p>
              <a:pPr algn="ctr">
                <a:lnSpc>
                  <a:spcPts val="12523"/>
                </a:lnSpc>
              </a:pPr>
              <a:r>
                <a:rPr lang="en-US" sz="8945" dirty="0">
                  <a:solidFill>
                    <a:srgbClr val="275B4B"/>
                  </a:solidFill>
                  <a:latin typeface="League Spartan"/>
                </a:rPr>
                <a:t>1.</a:t>
              </a:r>
            </a:p>
          </p:txBody>
        </p:sp>
      </p:grpSp>
      <mc:AlternateContent xmlns:mc="http://schemas.openxmlformats.org/markup-compatibility/2006">
        <mc:Choice xmlns:we="http://schemas.microsoft.com/office/webextensions/webextension/2010/11" xmlns:pca="http://schemas.microsoft.com/office/powerpoint/2013/contentapp" Requires="we pca">
          <p:graphicFrame>
            <p:nvGraphicFramePr>
              <p:cNvPr id="16" name="Add-in 15">
                <a:extLst>
                  <a:ext uri="{FF2B5EF4-FFF2-40B4-BE49-F238E27FC236}">
                    <a16:creationId xmlns:a16="http://schemas.microsoft.com/office/drawing/2014/main" id="{C00A22F2-35C1-B8B8-568D-F6E4117D1C2C}"/>
                  </a:ext>
                </a:extLst>
              </p:cNvPr>
              <p:cNvGraphicFramePr>
                <a:graphicFrameLocks noGrp="1"/>
              </p:cNvGraphicFramePr>
              <p:nvPr>
                <p:extLst>
                  <p:ext uri="{D42A27DB-BD31-4B8C-83A1-F6EECF244321}">
                    <p14:modId xmlns:p14="http://schemas.microsoft.com/office/powerpoint/2010/main" val="865063133"/>
                  </p:ext>
                </p:extLst>
              </p:nvPr>
            </p:nvGraphicFramePr>
            <p:xfrm>
              <a:off x="6781800" y="2428875"/>
              <a:ext cx="7010400" cy="450344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16" name="Add-in 15">
                <a:extLst>
                  <a:ext uri="{FF2B5EF4-FFF2-40B4-BE49-F238E27FC236}">
                    <a16:creationId xmlns:a16="http://schemas.microsoft.com/office/drawing/2014/main" id="{C00A22F2-35C1-B8B8-568D-F6E4117D1C2C}"/>
                  </a:ext>
                </a:extLst>
              </p:cNvPr>
              <p:cNvPicPr>
                <a:picLocks noGrp="1" noRot="1" noChangeAspect="1" noMove="1" noResize="1" noEditPoints="1" noAdjustHandles="1" noChangeArrowheads="1" noChangeShapeType="1"/>
              </p:cNvPicPr>
              <p:nvPr/>
            </p:nvPicPr>
            <p:blipFill>
              <a:blip r:embed="rId3"/>
              <a:stretch>
                <a:fillRect/>
              </a:stretch>
            </p:blipFill>
            <p:spPr>
              <a:xfrm>
                <a:off x="6781800" y="2428875"/>
                <a:ext cx="7010400" cy="4503440"/>
              </a:xfrm>
              <a:prstGeom prst="rect">
                <a:avLst/>
              </a:prstGeom>
            </p:spPr>
          </p:pic>
        </mc:Fallback>
      </mc:AlternateContent>
      <p:sp>
        <p:nvSpPr>
          <p:cNvPr id="18" name="TextBox 17">
            <a:extLst>
              <a:ext uri="{FF2B5EF4-FFF2-40B4-BE49-F238E27FC236}">
                <a16:creationId xmlns:a16="http://schemas.microsoft.com/office/drawing/2014/main" id="{BEB6B742-669E-9955-8111-21D7F68F81E9}"/>
              </a:ext>
            </a:extLst>
          </p:cNvPr>
          <p:cNvSpPr txBox="1"/>
          <p:nvPr/>
        </p:nvSpPr>
        <p:spPr>
          <a:xfrm>
            <a:off x="7011566" y="3048725"/>
            <a:ext cx="9288966" cy="646331"/>
          </a:xfrm>
          <a:prstGeom prst="rect">
            <a:avLst/>
          </a:prstGeom>
          <a:noFill/>
        </p:spPr>
        <p:txBody>
          <a:bodyPr wrap="square">
            <a:spAutoFit/>
          </a:bodyPr>
          <a:lstStyle/>
          <a:p>
            <a:br>
              <a:rPr lang="en-US" dirty="0"/>
            </a:b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786"/>
            <a:ext cx="18288000" cy="361016"/>
            <a:chOff x="0" y="0"/>
            <a:chExt cx="4816593" cy="95082"/>
          </a:xfrm>
        </p:grpSpPr>
        <p:sp>
          <p:nvSpPr>
            <p:cNvPr id="3" name="Freeform 3"/>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4" name="TextBox 4"/>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9925984"/>
            <a:ext cx="18288000" cy="361016"/>
            <a:chOff x="0" y="0"/>
            <a:chExt cx="4816593" cy="95082"/>
          </a:xfrm>
        </p:grpSpPr>
        <p:sp>
          <p:nvSpPr>
            <p:cNvPr id="6" name="Freeform 6"/>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7" name="TextBox 7"/>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96711" y="752101"/>
            <a:ext cx="7733850" cy="2057400"/>
            <a:chOff x="0" y="0"/>
            <a:chExt cx="10311800" cy="2743200"/>
          </a:xfrm>
        </p:grpSpPr>
        <p:sp>
          <p:nvSpPr>
            <p:cNvPr id="9" name="TextBox 9"/>
            <p:cNvSpPr txBox="1"/>
            <p:nvPr/>
          </p:nvSpPr>
          <p:spPr>
            <a:xfrm>
              <a:off x="2005997" y="-57150"/>
              <a:ext cx="8305803" cy="2800350"/>
            </a:xfrm>
            <a:prstGeom prst="rect">
              <a:avLst/>
            </a:prstGeom>
          </p:spPr>
          <p:txBody>
            <a:bodyPr lIns="0" tIns="0" rIns="0" bIns="0" rtlCol="0" anchor="t">
              <a:spAutoFit/>
            </a:bodyPr>
            <a:lstStyle/>
            <a:p>
              <a:pPr>
                <a:lnSpc>
                  <a:spcPts val="4200"/>
                </a:lnSpc>
              </a:pPr>
              <a:r>
                <a:rPr lang="en-US" sz="3000">
                  <a:solidFill>
                    <a:srgbClr val="275B4B"/>
                  </a:solidFill>
                  <a:latin typeface="Merriweather Bold"/>
                </a:rPr>
                <a:t>Top 3 districts based on compounded annual growth rate (CAGR) of visitors between (2016-2019)  </a:t>
              </a:r>
            </a:p>
          </p:txBody>
        </p:sp>
        <p:sp>
          <p:nvSpPr>
            <p:cNvPr id="10" name="TextBox 10"/>
            <p:cNvSpPr txBox="1"/>
            <p:nvPr/>
          </p:nvSpPr>
          <p:spPr>
            <a:xfrm>
              <a:off x="0" y="119470"/>
              <a:ext cx="2005997" cy="1989244"/>
            </a:xfrm>
            <a:prstGeom prst="rect">
              <a:avLst/>
            </a:prstGeom>
          </p:spPr>
          <p:txBody>
            <a:bodyPr lIns="0" tIns="0" rIns="0" bIns="0" rtlCol="0" anchor="t">
              <a:spAutoFit/>
            </a:bodyPr>
            <a:lstStyle/>
            <a:p>
              <a:pPr algn="ctr">
                <a:lnSpc>
                  <a:spcPts val="12529"/>
                </a:lnSpc>
              </a:pPr>
              <a:r>
                <a:rPr lang="en-US" sz="8949">
                  <a:solidFill>
                    <a:srgbClr val="275B4B"/>
                  </a:solidFill>
                  <a:latin typeface="League Spartan"/>
                </a:rPr>
                <a:t>2.</a:t>
              </a:r>
            </a:p>
          </p:txBody>
        </p:sp>
      </p:grpSp>
      <p:grpSp>
        <p:nvGrpSpPr>
          <p:cNvPr id="11" name="Group 11"/>
          <p:cNvGrpSpPr/>
          <p:nvPr/>
        </p:nvGrpSpPr>
        <p:grpSpPr>
          <a:xfrm>
            <a:off x="9525450" y="752101"/>
            <a:ext cx="7733850" cy="2057400"/>
            <a:chOff x="0" y="0"/>
            <a:chExt cx="10311800" cy="2743200"/>
          </a:xfrm>
        </p:grpSpPr>
        <p:sp>
          <p:nvSpPr>
            <p:cNvPr id="12" name="TextBox 12"/>
            <p:cNvSpPr txBox="1"/>
            <p:nvPr/>
          </p:nvSpPr>
          <p:spPr>
            <a:xfrm>
              <a:off x="2005997" y="-57150"/>
              <a:ext cx="8305803" cy="2800350"/>
            </a:xfrm>
            <a:prstGeom prst="rect">
              <a:avLst/>
            </a:prstGeom>
          </p:spPr>
          <p:txBody>
            <a:bodyPr lIns="0" tIns="0" rIns="0" bIns="0" rtlCol="0" anchor="t">
              <a:spAutoFit/>
            </a:bodyPr>
            <a:lstStyle/>
            <a:p>
              <a:pPr>
                <a:lnSpc>
                  <a:spcPts val="4200"/>
                </a:lnSpc>
              </a:pPr>
              <a:r>
                <a:rPr lang="en-US" sz="3000">
                  <a:solidFill>
                    <a:srgbClr val="275B4B"/>
                  </a:solidFill>
                  <a:latin typeface="Merriweather Bold"/>
                </a:rPr>
                <a:t>Bottom 3 districts based on compounded annual growth rate (CAGR) of visitors between (2016-2019)  </a:t>
              </a:r>
            </a:p>
          </p:txBody>
        </p:sp>
        <p:sp>
          <p:nvSpPr>
            <p:cNvPr id="13" name="TextBox 13"/>
            <p:cNvSpPr txBox="1"/>
            <p:nvPr/>
          </p:nvSpPr>
          <p:spPr>
            <a:xfrm>
              <a:off x="0" y="119470"/>
              <a:ext cx="2005997" cy="1989244"/>
            </a:xfrm>
            <a:prstGeom prst="rect">
              <a:avLst/>
            </a:prstGeom>
          </p:spPr>
          <p:txBody>
            <a:bodyPr lIns="0" tIns="0" rIns="0" bIns="0" rtlCol="0" anchor="t">
              <a:spAutoFit/>
            </a:bodyPr>
            <a:lstStyle/>
            <a:p>
              <a:pPr algn="ctr">
                <a:lnSpc>
                  <a:spcPts val="12529"/>
                </a:lnSpc>
              </a:pPr>
              <a:r>
                <a:rPr lang="en-US" sz="8949">
                  <a:solidFill>
                    <a:srgbClr val="275B4B"/>
                  </a:solidFill>
                  <a:latin typeface="League Spartan"/>
                </a:rPr>
                <a:t>3.</a:t>
              </a:r>
            </a:p>
          </p:txBody>
        </p:sp>
      </p:grpSp>
      <mc:AlternateContent xmlns:mc="http://schemas.openxmlformats.org/markup-compatibility/2006">
        <mc:Choice xmlns:we="http://schemas.microsoft.com/office/webextensions/webextension/2010/11" xmlns:pca="http://schemas.microsoft.com/office/powerpoint/2013/contentapp" Requires="we pca">
          <p:graphicFrame>
            <p:nvGraphicFramePr>
              <p:cNvPr id="14" name="Add-in 13">
                <a:extLst>
                  <a:ext uri="{FF2B5EF4-FFF2-40B4-BE49-F238E27FC236}">
                    <a16:creationId xmlns:a16="http://schemas.microsoft.com/office/drawing/2014/main" id="{23BCEAFD-95FA-5CCF-52E8-CDCE106A3940}"/>
                  </a:ext>
                </a:extLst>
              </p:cNvPr>
              <p:cNvGraphicFramePr>
                <a:graphicFrameLocks noGrp="1"/>
              </p:cNvGraphicFramePr>
              <p:nvPr>
                <p:extLst>
                  <p:ext uri="{D42A27DB-BD31-4B8C-83A1-F6EECF244321}">
                    <p14:modId xmlns:p14="http://schemas.microsoft.com/office/powerpoint/2010/main" val="2016907337"/>
                  </p:ext>
                </p:extLst>
              </p:nvPr>
            </p:nvGraphicFramePr>
            <p:xfrm>
              <a:off x="4510088" y="2636831"/>
              <a:ext cx="4191000" cy="333358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14" name="Add-in 13">
                <a:extLst>
                  <a:ext uri="{FF2B5EF4-FFF2-40B4-BE49-F238E27FC236}">
                    <a16:creationId xmlns:a16="http://schemas.microsoft.com/office/drawing/2014/main" id="{23BCEAFD-95FA-5CCF-52E8-CDCE106A3940}"/>
                  </a:ext>
                </a:extLst>
              </p:cNvPr>
              <p:cNvPicPr>
                <a:picLocks noGrp="1" noRot="1" noChangeAspect="1" noMove="1" noResize="1" noEditPoints="1" noAdjustHandles="1" noChangeArrowheads="1" noChangeShapeType="1"/>
              </p:cNvPicPr>
              <p:nvPr/>
            </p:nvPicPr>
            <p:blipFill>
              <a:blip r:embed="rId3"/>
              <a:stretch>
                <a:fillRect/>
              </a:stretch>
            </p:blipFill>
            <p:spPr>
              <a:xfrm>
                <a:off x="4510088" y="2636831"/>
                <a:ext cx="4191000" cy="3333586"/>
              </a:xfrm>
              <a:prstGeom prst="rect">
                <a:avLst/>
              </a:prstGeom>
            </p:spPr>
          </p:pic>
        </mc:Fallback>
      </mc:AlternateContent>
      <p:sp>
        <p:nvSpPr>
          <p:cNvPr id="15" name="AutoShape 2" descr="Loading data...">
            <a:extLst>
              <a:ext uri="{FF2B5EF4-FFF2-40B4-BE49-F238E27FC236}">
                <a16:creationId xmlns:a16="http://schemas.microsoft.com/office/drawing/2014/main" id="{C3A0230A-BAA3-F55E-B615-D8B93AD0A0D4}"/>
              </a:ext>
            </a:extLst>
          </p:cNvPr>
          <p:cNvSpPr>
            <a:spLocks noChangeAspect="1" noChangeArrowheads="1"/>
          </p:cNvSpPr>
          <p:nvPr/>
        </p:nvSpPr>
        <p:spPr bwMode="auto">
          <a:xfrm>
            <a:off x="8853488" y="4757738"/>
            <a:ext cx="581025" cy="7715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6" name="Add-in 15">
                <a:extLst>
                  <a:ext uri="{FF2B5EF4-FFF2-40B4-BE49-F238E27FC236}">
                    <a16:creationId xmlns:a16="http://schemas.microsoft.com/office/drawing/2014/main" id="{9D7657BE-129A-7D6B-3406-69769F5D4083}"/>
                  </a:ext>
                </a:extLst>
              </p:cNvPr>
              <p:cNvGraphicFramePr>
                <a:graphicFrameLocks noGrp="1"/>
              </p:cNvGraphicFramePr>
              <p:nvPr>
                <p:extLst>
                  <p:ext uri="{D42A27DB-BD31-4B8C-83A1-F6EECF244321}">
                    <p14:modId xmlns:p14="http://schemas.microsoft.com/office/powerpoint/2010/main" val="3803893426"/>
                  </p:ext>
                </p:extLst>
              </p:nvPr>
            </p:nvGraphicFramePr>
            <p:xfrm>
              <a:off x="13690480" y="2609070"/>
              <a:ext cx="4080941" cy="3333586"/>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16" name="Add-in 15">
                <a:extLst>
                  <a:ext uri="{FF2B5EF4-FFF2-40B4-BE49-F238E27FC236}">
                    <a16:creationId xmlns:a16="http://schemas.microsoft.com/office/drawing/2014/main" id="{9D7657BE-129A-7D6B-3406-69769F5D4083}"/>
                  </a:ext>
                </a:extLst>
              </p:cNvPr>
              <p:cNvPicPr>
                <a:picLocks noGrp="1" noRot="1" noChangeAspect="1" noMove="1" noResize="1" noEditPoints="1" noAdjustHandles="1" noChangeArrowheads="1" noChangeShapeType="1"/>
              </p:cNvPicPr>
              <p:nvPr/>
            </p:nvPicPr>
            <p:blipFill>
              <a:blip r:embed="rId5"/>
              <a:stretch>
                <a:fillRect/>
              </a:stretch>
            </p:blipFill>
            <p:spPr>
              <a:xfrm>
                <a:off x="13690480" y="2609070"/>
                <a:ext cx="4080941" cy="3333586"/>
              </a:xfrm>
              <a:prstGeom prst="rect">
                <a:avLst/>
              </a:prstGeom>
            </p:spPr>
          </p:pic>
        </mc:Fallback>
      </mc:AlternateContent>
      <p:sp>
        <p:nvSpPr>
          <p:cNvPr id="17" name="AutoShape 4" descr="Loading data...">
            <a:extLst>
              <a:ext uri="{FF2B5EF4-FFF2-40B4-BE49-F238E27FC236}">
                <a16:creationId xmlns:a16="http://schemas.microsoft.com/office/drawing/2014/main" id="{8627951F-DA72-9453-3F64-67B347CE1E26}"/>
              </a:ext>
            </a:extLst>
          </p:cNvPr>
          <p:cNvSpPr>
            <a:spLocks noChangeAspect="1" noChangeArrowheads="1"/>
          </p:cNvSpPr>
          <p:nvPr/>
        </p:nvSpPr>
        <p:spPr bwMode="auto">
          <a:xfrm>
            <a:off x="9005888" y="4910138"/>
            <a:ext cx="581025" cy="7715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786"/>
            <a:ext cx="18288000" cy="361016"/>
            <a:chOff x="0" y="0"/>
            <a:chExt cx="4816593" cy="95082"/>
          </a:xfrm>
        </p:grpSpPr>
        <p:sp>
          <p:nvSpPr>
            <p:cNvPr id="3" name="Freeform 3"/>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4" name="TextBox 4"/>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9925984"/>
            <a:ext cx="18288000" cy="361016"/>
            <a:chOff x="0" y="0"/>
            <a:chExt cx="4816593" cy="95082"/>
          </a:xfrm>
        </p:grpSpPr>
        <p:sp>
          <p:nvSpPr>
            <p:cNvPr id="6" name="Freeform 6"/>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7" name="TextBox 7"/>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607403" y="796918"/>
            <a:ext cx="14651897" cy="1349502"/>
          </a:xfrm>
          <a:prstGeom prst="rect">
            <a:avLst/>
          </a:prstGeom>
        </p:spPr>
        <p:txBody>
          <a:bodyPr lIns="0" tIns="0" rIns="0" bIns="0" rtlCol="0" anchor="t">
            <a:spAutoFit/>
          </a:bodyPr>
          <a:lstStyle/>
          <a:p>
            <a:pPr>
              <a:lnSpc>
                <a:spcPts val="5418"/>
              </a:lnSpc>
            </a:pPr>
            <a:r>
              <a:rPr lang="en-US" sz="3870">
                <a:solidFill>
                  <a:srgbClr val="275B4B"/>
                </a:solidFill>
                <a:latin typeface="Merriweather Bold"/>
              </a:rPr>
              <a:t>What are  the peak and low season months for Hyderabad  overall between (2016-2019)?</a:t>
            </a:r>
          </a:p>
        </p:txBody>
      </p:sp>
      <p:sp>
        <p:nvSpPr>
          <p:cNvPr id="9" name="TextBox 9"/>
          <p:cNvSpPr txBox="1"/>
          <p:nvPr/>
        </p:nvSpPr>
        <p:spPr>
          <a:xfrm>
            <a:off x="775476" y="701668"/>
            <a:ext cx="1701368" cy="1534796"/>
          </a:xfrm>
          <a:prstGeom prst="rect">
            <a:avLst/>
          </a:prstGeom>
        </p:spPr>
        <p:txBody>
          <a:bodyPr lIns="0" tIns="0" rIns="0" bIns="0" rtlCol="0" anchor="t">
            <a:spAutoFit/>
          </a:bodyPr>
          <a:lstStyle/>
          <a:p>
            <a:pPr algn="ctr">
              <a:lnSpc>
                <a:spcPts val="12529"/>
              </a:lnSpc>
            </a:pPr>
            <a:r>
              <a:rPr lang="en-US" sz="8949">
                <a:solidFill>
                  <a:srgbClr val="275B4B"/>
                </a:solidFill>
                <a:latin typeface="League Spartan"/>
              </a:rPr>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786"/>
            <a:ext cx="18288000" cy="361016"/>
            <a:chOff x="0" y="0"/>
            <a:chExt cx="4816593" cy="95082"/>
          </a:xfrm>
        </p:grpSpPr>
        <p:sp>
          <p:nvSpPr>
            <p:cNvPr id="3" name="Freeform 3"/>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4" name="TextBox 4"/>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9925984"/>
            <a:ext cx="18288000" cy="361016"/>
            <a:chOff x="0" y="0"/>
            <a:chExt cx="4816593" cy="95082"/>
          </a:xfrm>
        </p:grpSpPr>
        <p:sp>
          <p:nvSpPr>
            <p:cNvPr id="6" name="Freeform 6"/>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7" name="TextBox 7"/>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607403" y="796918"/>
            <a:ext cx="14651897" cy="1349502"/>
          </a:xfrm>
          <a:prstGeom prst="rect">
            <a:avLst/>
          </a:prstGeom>
        </p:spPr>
        <p:txBody>
          <a:bodyPr lIns="0" tIns="0" rIns="0" bIns="0" rtlCol="0" anchor="t">
            <a:spAutoFit/>
          </a:bodyPr>
          <a:lstStyle/>
          <a:p>
            <a:pPr>
              <a:lnSpc>
                <a:spcPts val="5418"/>
              </a:lnSpc>
            </a:pPr>
            <a:r>
              <a:rPr lang="en-US" sz="3870">
                <a:solidFill>
                  <a:srgbClr val="275B4B"/>
                </a:solidFill>
                <a:latin typeface="Merriweather Bold"/>
              </a:rPr>
              <a:t>Show top and bottom 3 districts wrt domestic to foreign tourist ratio</a:t>
            </a:r>
          </a:p>
        </p:txBody>
      </p:sp>
      <p:sp>
        <p:nvSpPr>
          <p:cNvPr id="9" name="TextBox 9"/>
          <p:cNvSpPr txBox="1"/>
          <p:nvPr/>
        </p:nvSpPr>
        <p:spPr>
          <a:xfrm>
            <a:off x="775476" y="701668"/>
            <a:ext cx="1701368" cy="1534796"/>
          </a:xfrm>
          <a:prstGeom prst="rect">
            <a:avLst/>
          </a:prstGeom>
        </p:spPr>
        <p:txBody>
          <a:bodyPr lIns="0" tIns="0" rIns="0" bIns="0" rtlCol="0" anchor="t">
            <a:spAutoFit/>
          </a:bodyPr>
          <a:lstStyle/>
          <a:p>
            <a:pPr algn="ctr">
              <a:lnSpc>
                <a:spcPts val="12529"/>
              </a:lnSpc>
            </a:pPr>
            <a:r>
              <a:rPr lang="en-US" sz="8949">
                <a:solidFill>
                  <a:srgbClr val="275B4B"/>
                </a:solidFill>
                <a:latin typeface="League Spartan"/>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786"/>
            <a:ext cx="18288000" cy="361016"/>
            <a:chOff x="0" y="0"/>
            <a:chExt cx="4816593" cy="95082"/>
          </a:xfrm>
        </p:grpSpPr>
        <p:sp>
          <p:nvSpPr>
            <p:cNvPr id="3" name="Freeform 3"/>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4" name="TextBox 4"/>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9925984"/>
            <a:ext cx="18288000" cy="361016"/>
            <a:chOff x="0" y="0"/>
            <a:chExt cx="4816593" cy="95082"/>
          </a:xfrm>
        </p:grpSpPr>
        <p:sp>
          <p:nvSpPr>
            <p:cNvPr id="6" name="Freeform 6"/>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7" name="TextBox 7"/>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607403" y="796918"/>
            <a:ext cx="14651897" cy="1349502"/>
          </a:xfrm>
          <a:prstGeom prst="rect">
            <a:avLst/>
          </a:prstGeom>
        </p:spPr>
        <p:txBody>
          <a:bodyPr lIns="0" tIns="0" rIns="0" bIns="0" rtlCol="0" anchor="t">
            <a:spAutoFit/>
          </a:bodyPr>
          <a:lstStyle/>
          <a:p>
            <a:pPr>
              <a:lnSpc>
                <a:spcPts val="5418"/>
              </a:lnSpc>
            </a:pPr>
            <a:r>
              <a:rPr lang="en-US" sz="3870">
                <a:solidFill>
                  <a:srgbClr val="275B4B"/>
                </a:solidFill>
                <a:latin typeface="Merriweather Bold"/>
              </a:rPr>
              <a:t>Top and bottom 5 districts based on population to tourist footfall ratio in 2019</a:t>
            </a:r>
          </a:p>
        </p:txBody>
      </p:sp>
      <p:sp>
        <p:nvSpPr>
          <p:cNvPr id="9" name="TextBox 9"/>
          <p:cNvSpPr txBox="1"/>
          <p:nvPr/>
        </p:nvSpPr>
        <p:spPr>
          <a:xfrm>
            <a:off x="775476" y="701668"/>
            <a:ext cx="1701368" cy="1534796"/>
          </a:xfrm>
          <a:prstGeom prst="rect">
            <a:avLst/>
          </a:prstGeom>
        </p:spPr>
        <p:txBody>
          <a:bodyPr lIns="0" tIns="0" rIns="0" bIns="0" rtlCol="0" anchor="t">
            <a:spAutoFit/>
          </a:bodyPr>
          <a:lstStyle/>
          <a:p>
            <a:pPr algn="ctr">
              <a:lnSpc>
                <a:spcPts val="12529"/>
              </a:lnSpc>
            </a:pPr>
            <a:r>
              <a:rPr lang="en-US" sz="8949">
                <a:solidFill>
                  <a:srgbClr val="275B4B"/>
                </a:solidFill>
                <a:latin typeface="League Spartan"/>
              </a:rPr>
              <a:t>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786"/>
            <a:ext cx="18288000" cy="361016"/>
            <a:chOff x="0" y="0"/>
            <a:chExt cx="4816593" cy="95082"/>
          </a:xfrm>
        </p:grpSpPr>
        <p:sp>
          <p:nvSpPr>
            <p:cNvPr id="3" name="Freeform 3"/>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4" name="TextBox 4"/>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9925984"/>
            <a:ext cx="18288000" cy="361016"/>
            <a:chOff x="0" y="0"/>
            <a:chExt cx="4816593" cy="95082"/>
          </a:xfrm>
        </p:grpSpPr>
        <p:sp>
          <p:nvSpPr>
            <p:cNvPr id="6" name="Freeform 6"/>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7" name="TextBox 7"/>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607403" y="796918"/>
            <a:ext cx="14651897" cy="2035302"/>
          </a:xfrm>
          <a:prstGeom prst="rect">
            <a:avLst/>
          </a:prstGeom>
        </p:spPr>
        <p:txBody>
          <a:bodyPr lIns="0" tIns="0" rIns="0" bIns="0" rtlCol="0" anchor="t">
            <a:spAutoFit/>
          </a:bodyPr>
          <a:lstStyle/>
          <a:p>
            <a:pPr>
              <a:lnSpc>
                <a:spcPts val="5418"/>
              </a:lnSpc>
            </a:pPr>
            <a:r>
              <a:rPr lang="en-US" sz="3870">
                <a:solidFill>
                  <a:srgbClr val="275B4B"/>
                </a:solidFill>
                <a:latin typeface="Merriweather Bold"/>
              </a:rPr>
              <a:t>What is the projected number of domestic and foreign tourists in Hyderabad in 2025 based on the growth rate from previous years?</a:t>
            </a:r>
          </a:p>
        </p:txBody>
      </p:sp>
      <p:sp>
        <p:nvSpPr>
          <p:cNvPr id="9" name="TextBox 9"/>
          <p:cNvSpPr txBox="1"/>
          <p:nvPr/>
        </p:nvSpPr>
        <p:spPr>
          <a:xfrm>
            <a:off x="906034" y="999546"/>
            <a:ext cx="1701368" cy="1534796"/>
          </a:xfrm>
          <a:prstGeom prst="rect">
            <a:avLst/>
          </a:prstGeom>
        </p:spPr>
        <p:txBody>
          <a:bodyPr lIns="0" tIns="0" rIns="0" bIns="0" rtlCol="0" anchor="t">
            <a:spAutoFit/>
          </a:bodyPr>
          <a:lstStyle/>
          <a:p>
            <a:pPr algn="ctr">
              <a:lnSpc>
                <a:spcPts val="12529"/>
              </a:lnSpc>
            </a:pPr>
            <a:r>
              <a:rPr lang="en-US" sz="8949">
                <a:solidFill>
                  <a:srgbClr val="275B4B"/>
                </a:solidFill>
                <a:latin typeface="League Spartan"/>
              </a:rPr>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786"/>
            <a:ext cx="18288000" cy="361016"/>
            <a:chOff x="0" y="0"/>
            <a:chExt cx="4816593" cy="95082"/>
          </a:xfrm>
        </p:grpSpPr>
        <p:sp>
          <p:nvSpPr>
            <p:cNvPr id="3" name="Freeform 3"/>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4" name="TextBox 4"/>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9925984"/>
            <a:ext cx="18288000" cy="361016"/>
            <a:chOff x="0" y="0"/>
            <a:chExt cx="4816593" cy="95082"/>
          </a:xfrm>
        </p:grpSpPr>
        <p:sp>
          <p:nvSpPr>
            <p:cNvPr id="6" name="Freeform 6"/>
            <p:cNvSpPr/>
            <p:nvPr/>
          </p:nvSpPr>
          <p:spPr>
            <a:xfrm>
              <a:off x="0" y="0"/>
              <a:ext cx="4816592" cy="95082"/>
            </a:xfrm>
            <a:custGeom>
              <a:avLst/>
              <a:gdLst/>
              <a:ahLst/>
              <a:cxnLst/>
              <a:rect l="l" t="t" r="r" b="b"/>
              <a:pathLst>
                <a:path w="4816592" h="95082">
                  <a:moveTo>
                    <a:pt x="0" y="0"/>
                  </a:moveTo>
                  <a:lnTo>
                    <a:pt x="4816592" y="0"/>
                  </a:lnTo>
                  <a:lnTo>
                    <a:pt x="4816592" y="95082"/>
                  </a:lnTo>
                  <a:lnTo>
                    <a:pt x="0" y="95082"/>
                  </a:lnTo>
                  <a:close/>
                </a:path>
              </a:pathLst>
            </a:custGeom>
            <a:solidFill>
              <a:srgbClr val="7D5F3D"/>
            </a:solidFill>
          </p:spPr>
        </p:sp>
        <p:sp>
          <p:nvSpPr>
            <p:cNvPr id="7" name="TextBox 7"/>
            <p:cNvSpPr txBox="1"/>
            <p:nvPr/>
          </p:nvSpPr>
          <p:spPr>
            <a:xfrm>
              <a:off x="0" y="-47625"/>
              <a:ext cx="4816593" cy="14270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6303916" y="2534341"/>
            <a:ext cx="5680169" cy="1676803"/>
          </a:xfrm>
          <a:custGeom>
            <a:avLst/>
            <a:gdLst/>
            <a:ahLst/>
            <a:cxnLst/>
            <a:rect l="l" t="t" r="r" b="b"/>
            <a:pathLst>
              <a:path w="5680169" h="1676803">
                <a:moveTo>
                  <a:pt x="0" y="0"/>
                </a:moveTo>
                <a:lnTo>
                  <a:pt x="5680168" y="0"/>
                </a:lnTo>
                <a:lnTo>
                  <a:pt x="5680168" y="1676803"/>
                </a:lnTo>
                <a:lnTo>
                  <a:pt x="0" y="1676803"/>
                </a:lnTo>
                <a:lnTo>
                  <a:pt x="0" y="0"/>
                </a:lnTo>
                <a:close/>
              </a:path>
            </a:pathLst>
          </a:custGeom>
          <a:blipFill>
            <a:blip r:embed="rId2"/>
            <a:stretch>
              <a:fillRect/>
            </a:stretch>
          </a:blipFill>
          <a:ln w="19050" cap="sq">
            <a:solidFill>
              <a:srgbClr val="7D5F3D"/>
            </a:solidFill>
            <a:prstDash val="solid"/>
            <a:miter/>
          </a:ln>
        </p:spPr>
      </p:sp>
      <p:sp>
        <p:nvSpPr>
          <p:cNvPr id="9" name="TextBox 9"/>
          <p:cNvSpPr txBox="1"/>
          <p:nvPr/>
        </p:nvSpPr>
        <p:spPr>
          <a:xfrm>
            <a:off x="2607403" y="796918"/>
            <a:ext cx="14651897" cy="1349502"/>
          </a:xfrm>
          <a:prstGeom prst="rect">
            <a:avLst/>
          </a:prstGeom>
        </p:spPr>
        <p:txBody>
          <a:bodyPr lIns="0" tIns="0" rIns="0" bIns="0" rtlCol="0" anchor="t">
            <a:spAutoFit/>
          </a:bodyPr>
          <a:lstStyle/>
          <a:p>
            <a:pPr marL="0" lvl="0" indent="0" algn="l">
              <a:lnSpc>
                <a:spcPts val="5418"/>
              </a:lnSpc>
              <a:spcBef>
                <a:spcPct val="0"/>
              </a:spcBef>
            </a:pPr>
            <a:r>
              <a:rPr lang="en-US" sz="3870" u="none" strike="noStrike">
                <a:solidFill>
                  <a:srgbClr val="275B4B"/>
                </a:solidFill>
                <a:latin typeface="Merriweather Bold"/>
              </a:rPr>
              <a:t>Estimate the projected revenue for  Hyderabad in 2025 based on average spend per tourist (approximate data).</a:t>
            </a:r>
          </a:p>
        </p:txBody>
      </p:sp>
      <p:sp>
        <p:nvSpPr>
          <p:cNvPr id="10" name="TextBox 10"/>
          <p:cNvSpPr txBox="1"/>
          <p:nvPr/>
        </p:nvSpPr>
        <p:spPr>
          <a:xfrm>
            <a:off x="906034" y="999546"/>
            <a:ext cx="1701368" cy="1534796"/>
          </a:xfrm>
          <a:prstGeom prst="rect">
            <a:avLst/>
          </a:prstGeom>
        </p:spPr>
        <p:txBody>
          <a:bodyPr lIns="0" tIns="0" rIns="0" bIns="0" rtlCol="0" anchor="t">
            <a:spAutoFit/>
          </a:bodyPr>
          <a:lstStyle/>
          <a:p>
            <a:pPr algn="ctr">
              <a:lnSpc>
                <a:spcPts val="12529"/>
              </a:lnSpc>
            </a:pPr>
            <a:r>
              <a:rPr lang="en-US" sz="8949">
                <a:solidFill>
                  <a:srgbClr val="275B4B"/>
                </a:solidFill>
                <a:latin typeface="League Spartan"/>
              </a:rPr>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6.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7.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8.png"/></Relationships>
</file>

<file path=ppt/webextensions/webextension1.xml><?xml version="1.0" encoding="utf-8"?>
<we:webextension xmlns:we="http://schemas.microsoft.com/office/webextensions/webextension/2010/11" id="{5989B93A-56AB-4AF4-907F-DAB989037D5C}">
  <we:reference id="wa200003233" version="2.0.0.3" store="en-US" storeType="OMEX"/>
  <we:alternateReferences>
    <we:reference id="WA200003233" version="2.0.0.3" store="" storeType="OMEX"/>
  </we:alternateReferences>
  <we:properties>
    <we:property name="reportUrl" value="&quot;/groups/me/reports/d7922bb9-5ab9-4cdc-89f6-34f85c6a5902/ReportSection?ctid=758349f8-4703-4b61-9ed0-777fa6aa7740&amp;pbi_source=shareVisual&amp;visual=5b915dd875ae32c473b9&amp;height=359.48&amp;width=767.66&amp;bookmarkGuid=79bc7f8f-616e-489f-8536-3c05205e137f&quot;"/>
    <we:property name="artifactName" value="&quot;Top 10 districts by domestic Visitors&quot;"/>
    <we:property name="reportName" value="&quot;Telangana government&quot;"/>
    <we:property name="reportState" value="&quot;CONNECTED&quot;"/>
    <we:property name="embedUrl" value="&quot;/reportEmbed?reportId=d7922bb9-5ab9-4cdc-89f6-34f85c6a5902&amp;config=eyJjbHVzdGVyVXJsIjoiaHR0cHM6Ly9XQUJJLUlORElBLUNFTlRSQUwtQS1QUklNQVJZLXJlZGlyZWN0LmFuYWx5c2lzLndpbmRvd3MubmV0IiwiZW1iZWRGZWF0dXJlcyI6eyJ1c2FnZU1ldHJpY3NWTmV4dCI6dHJ1ZSwiZGlzYWJsZUFuZ3VsYXJKU0Jvb3RzdHJhcFJlcG9ydEVtYmVkIjp0cnVlfX0%3D&amp;disableSensitivityBanner=true&quot;"/>
    <we:property name="pageName" value="&quot;ReportSection&quot;"/>
    <we:property name="pageDisplayName" value="&quot;Page 1&quot;"/>
    <we:property name="datasetId" value="&quot;9c23c980-141e-478f-9e9c-cc3308b9bacf&quot;"/>
    <we:property name="backgroundColor" value="&quot;#FDE9BC&quot;"/>
    <we:property name="bookmark" value="&quot;H4sIAAAAAAAAA71V227bMAz9lUHPxhAny3p5S7MWGLpe1hTZw1AUtMU4ahXJleSuXuF/HynbvQRo0HXF9CRRFHl4eNG9kMqXGupjWKHYFXvWXq/AXX9IRSJMJzs5OTyanB1eHk+O9klsy6Cs8WL3XgRwBYa58hVotkDCnxeJAK1PoeDTArTHRJTovDWg1W9slekquAqbROBdqa0DNjkLEJDN3pI6ncl3+nFEHiEP6hZnmIdWeoaldaE/J8K3uwjp+R0biw6n1gRQhgyzbJztpGMpt7fGgKNh/mlrlO2wfKF06FSyev+udBQPRVmXzMO5LY/JWavDKvMe5jARB86uonJHpK+ymwpdTQ/YDnrfwZn1F7T/3m82WZJswgQVaj5YIjmo/JKiUsES1EScR3iDhoifoabA4+up1dUqelzzbyuX4xkuHg/RSUO5OHWWMtU6Uj44RbZI3AFZKNSkR25OnES3V0c/X5TruR6uxzopCocF9Jl4fvmPAB8IYPlBZToMg6ZhhJQrsZvyoedn2CRvovTHEh12jBqp+li+riH370t6jAEyjS+/fqiwhtdF20p/y+8GFl7Gloil/TV1SN0qmaXkoUUm8hZMjswvvnMlvB7py5WxDpxJ88oUuptKj+OiLQCRgZsuwQWeetkV1TmPBnpk/1sDvEfYXEztCCX1qyezckpEFNbVr6/dN9XLRWxDSD+nO4N8sC1hPN6Wo3RrNGSTGxNwY6C7WctA923xg5WVrLpUUqJpu6F5qi1WSL8Ub2wVfAk5noJpW7ps8SqMelSyYCSXRtzHGf9N0bBvgc1BV3EO8p8mohMOvmvSDQ/4p+u7lNYfpYg3M3QHAAA=&quot;"/>
    <we:property name="initialStateBookmark" value="&quot;H4sIAAAAAAAAA71V227bMAz9lUHPxhAny3p5S7MWGLpe1hTZw1AUtMU4ahXJleSuXuF/HynbvQRo0HXF9CRRFHl4eNG9kMqXGupjWKHYFXvWXq/AXX9IRSJMJzs5OTyanB1eHk+O9klsy6Cs8WL3XgRwBYa58hVotkDCnxeJAK1PoeDTArTHRJTovDWg1W9slekquAqbROBdqa0DNjkLEJDN3pI6ncl3+nFEHiEP6hZnmIdWeoaldaE/J8K3uwjp+R0biw6n1gRQhgyzbJztpGMpt7fGgKNh/mlrlO2wfKF06FSyev+udBQPRVmXzMO5LY/JWavDKvMe5jARB86uonJHpK+ymwpdTQ/YDnrfwZn1F7T/3m82WZJswgQVaj5YIjmo/JKiUsES1EScR3iDhoifoabA4+up1dUqelzzbyuX4xkuHg/RSUO5OHWWMtU6Uj44RbZI3AFZKNSkR25OnES3V0c/X5TruR6uxzopCocF9Jl4fvmPAB8IYPlBZToMg6ZhhJQrsZvyoedn2CRvovTHEh12jBqp+li+riH370t6jAEyjS+/fqiwhtdF20p/y+8GFl7Gloil/TV1SN0qmaXkoUUm8hZMjswvvnMlvB7py5WxDpxJ88oUuptKj+OiLQCRgZsuwQWeetkV1TmPBnpk/1sDvEfYXEztCCX1qyezckpEFNbVr6/dN9XLRWxDSD+nO4N8sC1hPN6Wo3RrNGSTGxNwY6C7WctA923xg5WVrLpUUqJpu6F5qi1WSL8Ub2wVfAk5noJpW7ps8SqMelSyYCSXRtzHGf9N0bBvgc1BV3EO8p8mohMOvmvSDQ/4p+u7lNYfpYg3M3QHAAA=&quot;"/>
    <we:property name="isFooterCollapsed" value="false"/>
    <we:property name="isFiltersActionButtonVisible" value="true"/>
    <we:property name="reportEmbeddedTime" value="&quot;2024-01-08T10:14:25.904Z&quot;"/>
    <we:property name="creatorTenantId" value="&quot;758349f8-4703-4b61-9ed0-777fa6aa7740&quot;"/>
    <we:property name="creatorUserId" value="&quot;1003200331FF2BC8&quot;"/>
    <we:property name="creatorSessionId" value="&quot;fbeea979-5fa2-4a20-963d-9b07e5ebbd20&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15EDD493-243C-4488-968C-FF583498FBE2}">
  <we:reference id="wa200003233" version="2.0.0.3" store="en-US" storeType="OMEX"/>
  <we:alternateReferences>
    <we:reference id="WA200003233" version="2.0.0.3" store="" storeType="OMEX"/>
  </we:alternateReferences>
  <we:properties>
    <we:property name="reportUrl" value="&quot;/groups/me/reports/d7922bb9-5ab9-4cdc-89f6-34f85c6a5902/ReportSectioncfd285c8dc017e00e5c7?ctid=758349f8-4703-4b61-9ed0-777fa6aa7740&amp;pbi_source=shareVisual&amp;visual=62c61fd80d331235d503&amp;height=344.36&amp;width=356.12&amp;bookmarkGuid=fc4d5cdf-d0b7-4064-a026-b9457cc320f3&quot;"/>
    <we:property name="artifactName" value="&quot;CAGR by district (Top 3)&quot;"/>
    <we:property name="reportName" value="&quot;Telangana government&quot;"/>
    <we:property name="reportState" value="&quot;CONNECTED&quot;"/>
    <we:property name="embedUrl" value="&quot;/reportEmbed?reportId=d7922bb9-5ab9-4cdc-89f6-34f85c6a5902&amp;config=eyJjbHVzdGVyVXJsIjoiaHR0cHM6Ly9XQUJJLUlORElBLUNFTlRSQUwtQS1QUklNQVJZLXJlZGlyZWN0LmFuYWx5c2lzLndpbmRvd3MubmV0IiwiZW1iZWRGZWF0dXJlcyI6eyJ1c2FnZU1ldHJpY3NWTmV4dCI6dHJ1ZSwiZGlzYWJsZUFuZ3VsYXJKU0Jvb3RzdHJhcFJlcG9ydEVtYmVkIjp0cnVlfX0%3D&amp;disableSensitivityBanner=true&quot;"/>
    <we:property name="pageName" value="&quot;ReportSectioncfd285c8dc017e00e5c7&quot;"/>
    <we:property name="pageDisplayName" value="&quot;Page 4&quot;"/>
    <we:property name="datasetId" value="&quot;9c23c980-141e-478f-9e9c-cc3308b9bacf&quot;"/>
    <we:property name="backgroundColor" value="&quot;#FDE9BC&quot;"/>
    <we:property name="bookmark" value="&quot;H4sIAAAAAAAAA+1ZW0/bMBT+K5Wfw+QkvSS8sQLTxHVlYg8Tmhz7pDWkceY4QIf633fspCtUlJWtbCC1T/Xx8bl953yu4Y4IWRYZmxyzMZBt8l6pqzHTVy2feCRvZCcnB0c7g4NvxztHeyhWhZEqL8n2HTFMD8Gcy7JimbWAwq8XHmFZdsqGdpWyrASPFKBLlbNM/oBaGbeMrmDqEbgtMqWZNXlmmAFr9hrVcY2+/XchemTcyGs4A25q6QAKpU2z5qkIog6PBKd+DyiFDu/hmbLedWH+Xt86dYH1VW6YzDEAK+sGvOunIqIiDP0g7IgODa08lZlpVJLJ3m2hMe+7Wb323WZAIx76EWPogcZRJ4E4xrDMpLA6n1VxjKvajjVzPks58Mi+VmNnsAGlrJLvFegJHrC+oKw178jZbAO/f5p9ecpSak3kRpqJixMRQcFnFxKdInBnkGGR3Im+yqqx87LgU1WawwDS+cIZniKWp1oh0s44tpXREm2heOZcQiaIdXOiBej3E+dnV+oZrsFifkfAykrDHwfR3/kwQJl1iQUn2+HUKtT5BlNv5bJ8GYGNwlUlF9I0UXxcKE+53sK5sFmSwfLTvzpjaj8X9Tjd87lSLAuZL4/HIyN109eAUypsZbCATTvviGuWc5QuBrAagk9H0KC46N1mW8p8mDWUMp/hGjnCXfL9EdPGslZyiX1mRxbPqbU24ErhWzRrHsO9y3vk1MeEhkpPVm+elQG7cP2eQpR0oR0LP6ZBzEUMAV1OYhuCWk5Q/ksTVHdDUGsmqAd3Mu9R6IYQ0oT60OlQXIbzO7kZRMlddVfr/NcEzASYrkE5Z1nlfouh0UOJadTs6MSoGFC/e+g0l+7Hbv/ipTBrQn2Il//4hfKiQPTVuGBalourA5kLN++HkJo1TrpHBnI4chYfKfyWf7hsUDYX6f+9SL3ZQ8meGyth6zKSQkBOHGdHrBek7VTQLm2LCGivDfGbvGTnl464r7bbFGPrRpbQOlVFlbk322u6nv/2/SAWg9hV+KQ1kreMaqVKgxzmLfdU3Twq3tCjYmnrPgPtZ3NmwvS/JMx15Pg6iZVFgc87adpOEj8R0BNJxDfE+rbePRti3RDrhlhfFbG62ZoXkIxBD11RVGXKgnE4ZXk9REVtX4LTw4ZhubBYue96yUvG/d2/JnBETzZj8cQB+9+A2Vzg5yfCJCbKmBgAAA==&quot;"/>
    <we:property name="initialStateBookmark" value="&quot;H4sIAAAAAAAAA+1ZW0/bMBT+K5Wfw+QkvSS8sQLTxHVlYg8Tmhz7pDWkceY4QIf633fspCtUlJWtbCC1T/Xx8bl953yu4Y4IWRYZmxyzMZBt8l6pqzHTVy2feCRvZCcnB0c7g4NvxztHeyhWhZEqL8n2HTFMD8Gcy7JimbWAwq8XHmFZdsqGdpWyrASPFKBLlbNM/oBaGbeMrmDqEbgtMqWZNXlmmAFr9hrVcY2+/XchemTcyGs4A25q6QAKpU2z5qkIog6PBKd+DyiFDu/hmbLedWH+Xt86dYH1VW6YzDEAK+sGvOunIqIiDP0g7IgODa08lZlpVJLJ3m2hMe+7Wb323WZAIx76EWPogcZRJ4E4xrDMpLA6n1VxjKvajjVzPks58Mi+VmNnsAGlrJLvFegJHrC+oKw178jZbAO/f5p9ecpSak3kRpqJixMRQcFnFxKdInBnkGGR3Im+yqqx87LgU1WawwDS+cIZniKWp1oh0s44tpXREm2heOZcQiaIdXOiBej3E+dnV+oZrsFifkfAykrDHwfR3/kwQJl1iQUn2+HUKtT5BlNv5bJ8GYGNwlUlF9I0UXxcKE+53sK5sFmSwfLTvzpjaj8X9Tjd87lSLAuZL4/HIyN109eAUypsZbCATTvviGuWc5QuBrAagk9H0KC46N1mW8p8mDWUMp/hGjnCXfL9EdPGslZyiX1mRxbPqbU24ErhWzRrHsO9y3vk1MeEhkpPVm+elQG7cP2eQpR0oR0LP6ZBzEUMAV1OYhuCWk5Q/ksTVHdDUGsmqAd3Mu9R6IYQ0oT60OlQXIbzO7kZRMlddVfr/NcEzASYrkE5Z1nlfouh0UOJadTs6MSoGFC/e+g0l+7Hbv/ipTBrQn2Il//4hfKiQPTVuGBalourA5kLN++HkJo1TrpHBnI4chYfKfyWf7hsUDYX6f+9SL3ZQ8meGyth6zKSQkBOHGdHrBek7VTQLm2LCGivDfGbvGTnl464r7bbFGPrRpbQOlVFlbk322u6nv/2/SAWg9hV+KQ1kreMaqVKgxzmLfdU3Twq3tCjYmnrPgPtZ3NmwvS/JMx15Pg6iZVFgc87adpOEj8R0BNJxDfE+rbePRti3RDrhlhfFbG62ZoXkIxBD11RVGXKgnE4ZXk9REVtX4LTw4ZhubBYue96yUvG/d2/JnBETzZj8cQB+9+A2Vzg5yfCJCbKmBgAAA==&quot;"/>
    <we:property name="isFiltersActionButtonVisible" value="true"/>
    <we:property name="reportEmbeddedTime" value="&quot;2024-01-08T10:16:46.498Z&quot;"/>
    <we:property name="creatorTenantId" value="&quot;758349f8-4703-4b61-9ed0-777fa6aa7740&quot;"/>
    <we:property name="creatorUserId" value="&quot;1003200331FF2BC8&quot;"/>
    <we:property name="creatorSessionId" value="&quot;f5bcc54d-1464-4cc7-84dc-e3a4d27505c8&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337DF79E-80C3-4AF4-BBBC-B96521CAF23C}">
  <we:reference id="wa200003233" version="2.0.0.3" store="en-US" storeType="OMEX"/>
  <we:alternateReferences>
    <we:reference id="WA200003233" version="2.0.0.3" store="" storeType="OMEX"/>
  </we:alternateReferences>
  <we:properties>
    <we:property name="reportUrl" value="&quot;/groups/me/reports/d7922bb9-5ab9-4cdc-89f6-34f85c6a5902/ReportSectioncfd285c8dc017e00e5c7?ctid=758349f8-4703-4b61-9ed0-777fa6aa7740&amp;pbi_source=shareVisual&amp;visual=fe8b6e49d19029cd9e20&amp;height=344.36&amp;width=364.51&amp;bookmarkGuid=a2a43f03-25d2-4598-ba0a-32567ebe9788&quot;"/>
    <we:property name="artifactName" value="&quot;CAGR by district (Bottom 3)&quot;"/>
    <we:property name="reportName" value="&quot;Telangana government&quot;"/>
    <we:property name="reportState" value="&quot;CONNECTED&quot;"/>
    <we:property name="embedUrl" value="&quot;/reportEmbed?reportId=d7922bb9-5ab9-4cdc-89f6-34f85c6a5902&amp;config=eyJjbHVzdGVyVXJsIjoiaHR0cHM6Ly9XQUJJLUlORElBLUNFTlRSQUwtQS1QUklNQVJZLXJlZGlyZWN0LmFuYWx5c2lzLndpbmRvd3MubmV0IiwiZW1iZWRGZWF0dXJlcyI6eyJ1c2FnZU1ldHJpY3NWTmV4dCI6dHJ1ZSwiZGlzYWJsZUFuZ3VsYXJKU0Jvb3RzdHJhcFJlcG9ydEVtYmVkIjp0cnVlfX0%3D&amp;disableSensitivityBanner=true&quot;"/>
    <we:property name="pageName" value="&quot;ReportSectioncfd285c8dc017e00e5c7&quot;"/>
    <we:property name="pageDisplayName" value="&quot;Page 4&quot;"/>
    <we:property name="datasetId" value="&quot;9c23c980-141e-478f-9e9c-cc3308b9bacf&quot;"/>
    <we:property name="backgroundColor" value="&quot;#FDE9BC&quot;"/>
    <we:property name="bookmark" value="&quot;H4sIAAAAAAAAA+1ZW0/bMBT+K5Wfy+QkvSS8QYFp4rqC2MOEJsc+aQ1pnDkO0FX97zt20hUqyspWNpDap/r4+Nw+n889MCFCFnnKxidsBGSb7Cp1M2L6puGRJslq2enp4fFO//Dbyc7xPopVbqTKCrI9IYbpAZhLWZQstRZQ+PWqSVianrGBXSUsLaBJctCFylgqf0CljFtGlzBtErjPU6WZNXlumAFr9hbVcY2+vQ8BemTcyFs4B24qaR9ypU295onwwzYPBadeFyiFNu/imaLadWH+Xt86dYH1VGaYzDAAK+v4vOMlIqQiCDw/aIs2Daw8kampVeLx/n2uMe/JrF4HbtOnIQ+8kDH0QKOwHUMUYVhmnFudC5Wf4KqyY81czlL2m+RAq5EzWINSlPH3EvQYD1hfUFSaE3I+28Dvn2dfnrOUWBOZkWbs4kREUHDhQqJTBO4cUiySO9FTaTlyXhZ8qlJz6EMyXzjDU8TyTCtE2hnHa2W0RFsonjmXkApi3ZxqAXp37PzsST3D1V/M7xhYUWr44yB6Ox/7KLMuseBkO5hahSpff9pcuSxfhmCjcFXJhDR1FJ8WylOst3AubBansPz0r5sxtZ+rqp0e+FwploXMl8fTJEN119OAXSpsZbCA9XXeEbcs4yhdDGA1BJ+PoEZx0bvNtpDZIK0pZd7DFXKEu+R7Q6aNZa34Gu+ZbVk8p9Z6AVcK36JZ8RjuXT8gpx4mNFB6vPrlWRkwW6Ka3+25kRK2LkMpBGTE9UICYdyBViS8iPoRFxH4dDnBbchrOXl5r01enQ15rZm8Hr3XvEuhE0BAY+pBu01xGczf67pJJXfVXe3mvyVgxsB0BcolS0v3Ow2NHklMo2JOJ0ZFn3qdI6e5dD9y+1evhVkd6mO8vKcfm1cFoqdGOdOyWFwdyky4fj+CxKyx05ukLwdDZ/GJwm95R8saZfPI/t9H1u6FrOsnrUTQDm2JEGi3BdG7fEjnD4t4qLZXJ7x1JwtonKm8TN3M9pae4L+dH8RiEHsKR1ojecOoRqI0yEHWcKPqZqh4R0PF0qv7ArRfzIsx0/+SFNeR49ucUFjoe7ydJK049mIBXRGHfEOs72u22RDrhlg3xPqmiNX11ryAZAR64IqiSlPkjMMZy6omyiv7EpweXhiWCYuV+66XTCvu7/4VgSN6sm6LZw7Y/wbM+gI/PwHuPGbCmBgAAA==&quot;"/>
    <we:property name="initialStateBookmark" value="&quot;H4sIAAAAAAAAA+1ZW0/bMBT+K5Wfy+QkvSS8QYFp4rqC2MOEJsc+aQ1pnDkO0FX97zt20hUqyspWNpDap/r4+Nw+n889MCFCFnnKxidsBGSb7Cp1M2L6puGRJslq2enp4fFO//Dbyc7xPopVbqTKCrI9IYbpAZhLWZQstRZQ+PWqSVianrGBXSUsLaBJctCFylgqf0CljFtGlzBtErjPU6WZNXlumAFr9hbVcY2+vQ8BemTcyFs4B24qaR9ypU295onwwzYPBadeFyiFNu/imaLadWH+Xt86dYH1VGaYzDAAK+v4vOMlIqQiCDw/aIs2Daw8kampVeLx/n2uMe/JrF4HbtOnIQ+8kDH0QKOwHUMUYVhmnFudC5Wf4KqyY81czlL2m+RAq5EzWINSlPH3EvQYD1hfUFSaE3I+28Dvn2dfnrOUWBOZkWbs4kREUHDhQqJTBO4cUiySO9FTaTlyXhZ8qlJz6EMyXzjDU8TyTCtE2hnHa2W0RFsonjmXkApi3ZxqAXp37PzsST3D1V/M7xhYUWr44yB6Ox/7KLMuseBkO5hahSpff9pcuSxfhmCjcFXJhDR1FJ8WylOst3AubBansPz0r5sxtZ+rqp0e+FwploXMl8fTJEN119OAXSpsZbCA9XXeEbcs4yhdDGA1BJ+PoEZx0bvNtpDZIK0pZd7DFXKEu+R7Q6aNZa34Gu+ZbVk8p9Z6AVcK36JZ8RjuXT8gpx4mNFB6vPrlWRkwW6Ka3+25kRK2LkMpBGTE9UICYdyBViS8iPoRFxH4dDnBbchrOXl5r01enQ15rZm8Hr3XvEuhE0BAY+pBu01xGczf67pJJXfVXe3mvyVgxsB0BcolS0v3Ow2NHklMo2JOJ0ZFn3qdI6e5dD9y+1evhVkd6mO8vKcfm1cFoqdGOdOyWFwdyky4fj+CxKyx05ukLwdDZ/GJwm95R8saZfPI/t9H1u6FrOsnrUTQDm2JEGi3BdG7fEjnD4t4qLZXJ7x1JwtonKm8TN3M9pae4L+dH8RiEHsKR1ojecOoRqI0yEHWcKPqZqh4R0PF0qv7ArRfzIsx0/+SFNeR49ucUFjoe7ydJK049mIBXRGHfEOs72u22RDrhlg3xPqmiNX11ryAZAR64IqiSlPkjMMZy6omyiv7EpweXhiWCYuV+66XTCvu7/4VgSN6sm6LZw7Y/wbM+gI/PwHuPGbCmBgAAA==&quot;"/>
    <we:property name="isFiltersActionButtonVisible" value="true"/>
    <we:property name="reportEmbeddedTime" value="&quot;2024-01-08T10:19:19.797Z&quot;"/>
    <we:property name="creatorTenantId" value="&quot;758349f8-4703-4b61-9ed0-777fa6aa7740&quot;"/>
    <we:property name="creatorUserId" value="&quot;1003200331FF2BC8&quot;"/>
    <we:property name="creatorSessionId" value="&quot;cd76804e-542e-4fa2-ae9a-430eb6d6da56&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9</TotalTime>
  <Words>614</Words>
  <Application>Microsoft Office PowerPoint</Application>
  <PresentationFormat>Custom</PresentationFormat>
  <Paragraphs>66</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Calibri</vt:lpstr>
      <vt:lpstr>Merriweather</vt:lpstr>
      <vt:lpstr>League Spartan</vt:lpstr>
      <vt:lpstr>Noto Serif Georgian</vt:lpstr>
      <vt:lpstr>Bobby Jones Condensed</vt:lpstr>
      <vt:lpstr>Merriweather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cp:lastModifiedBy>Simranjit Kaur</cp:lastModifiedBy>
  <cp:revision>4</cp:revision>
  <dcterms:created xsi:type="dcterms:W3CDTF">2006-08-16T00:00:00Z</dcterms:created>
  <dcterms:modified xsi:type="dcterms:W3CDTF">2024-01-08T10:20:13Z</dcterms:modified>
  <dc:identifier>DAF5Am3X0mQ</dc:identifier>
</cp:coreProperties>
</file>